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89" r:id="rId3"/>
    <p:sldId id="290" r:id="rId4"/>
    <p:sldId id="282" r:id="rId5"/>
    <p:sldId id="288" r:id="rId6"/>
    <p:sldId id="286" r:id="rId7"/>
    <p:sldId id="287" r:id="rId8"/>
    <p:sldId id="279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FA6500"/>
    <a:srgbClr val="0066BC"/>
    <a:srgbClr val="61B8FF"/>
    <a:srgbClr val="E7F4FF"/>
    <a:srgbClr val="004E88"/>
    <a:srgbClr val="9BD4FF"/>
    <a:srgbClr val="B7E0FF"/>
    <a:srgbClr val="3FADFF"/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557" autoAdjust="0"/>
  </p:normalViewPr>
  <p:slideViewPr>
    <p:cSldViewPr showGuides="1">
      <p:cViewPr varScale="1">
        <p:scale>
          <a:sx n="97" d="100"/>
          <a:sy n="97" d="100"/>
        </p:scale>
        <p:origin x="102" y="1218"/>
      </p:cViewPr>
      <p:guideLst>
        <p:guide orient="horz" pos="12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8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4621609798775E-2"/>
          <c:y val="4.3010752688172046E-2"/>
          <c:w val="0.9178351822720433"/>
          <c:h val="0.8751612903225806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7.5621890547263676E-2"/>
                  <c:y val="-2.954011725544611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740095296418248E-2"/>
                  <c:y val="-3.49028448056896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17909625484617E-2"/>
                  <c:y val="-4.03035306070612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731343283582089E-2"/>
                  <c:y val="-2.954011725544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'[1Таб-СудАкт -Список-21-черн2.xls]Лист3'!$B$2:$B$5</c:f>
              <c:strCache>
                <c:ptCount val="4"/>
                <c:pt idx="0">
                  <c:v>Допрос свидетеля (ст. 90 НК РФ)</c:v>
                </c:pt>
                <c:pt idx="1">
                  <c:v>Осмотр (ст. 92 НК РФ)</c:v>
                </c:pt>
                <c:pt idx="2">
                  <c:v>Экспертиза (ст. 95 НК РФ)</c:v>
                </c:pt>
                <c:pt idx="3">
                  <c:v>Выемка (ст. 94 НК РФ)</c:v>
                </c:pt>
              </c:strCache>
            </c:strRef>
          </c:cat>
          <c:val>
            <c:numRef>
              <c:f>'[1Таб-СудАкт -Список-21-черн2.xls]Лист3'!$C$2:$C$5</c:f>
              <c:numCache>
                <c:formatCode>0.0%</c:formatCode>
                <c:ptCount val="4"/>
                <c:pt idx="0">
                  <c:v>0.92957746478873238</c:v>
                </c:pt>
                <c:pt idx="1">
                  <c:v>0.49295774647887325</c:v>
                </c:pt>
                <c:pt idx="2">
                  <c:v>0.15492957746478872</c:v>
                </c:pt>
                <c:pt idx="3">
                  <c:v>5.6338028169014086E-2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209104"/>
        <c:axId val="256209888"/>
        <c:axId val="0"/>
      </c:bar3DChart>
      <c:catAx>
        <c:axId val="25620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56209888"/>
        <c:crosses val="autoZero"/>
        <c:auto val="1"/>
        <c:lblAlgn val="ctr"/>
        <c:lblOffset val="100"/>
        <c:noMultiLvlLbl val="0"/>
      </c:catAx>
      <c:valAx>
        <c:axId val="2562098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6209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17E97-2474-411A-9A2C-40A4FC3AF33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C401-86B1-4E71-9CBC-FD5BEB142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EB3F-237B-4A8D-99C2-C8A5E0A01AA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5364-383C-4D49-8034-99B31693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2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4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5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0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0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2 оранжев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FA6500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 b="3376"/>
          <a:stretch/>
        </p:blipFill>
        <p:spPr>
          <a:xfrm>
            <a:off x="0" y="5916109"/>
            <a:ext cx="9144000" cy="969371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3999568" y="6608481"/>
            <a:ext cx="176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sz="1200" dirty="0" smtClean="0">
                <a:effectLst/>
              </a:rPr>
              <a:t>Нижний Новгород</a:t>
            </a:r>
            <a:endParaRPr lang="ru-RU" sz="12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908650"/>
            <a:ext cx="8784000" cy="13681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2276840"/>
            <a:ext cx="8784000" cy="2952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0C6FC4-01C5-40DD-998A-0355B604F1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004E88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rgbClr val="002948"/>
          </a:solidFill>
          <a:latin typeface="Corbel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2948"/>
          </a:solidFill>
          <a:latin typeface="Corbel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rgbClr val="002948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6DBDCEE4D3E75A1DF7E197F2485FE6098362D818381C91C570B09F53C388646E1B58ED16B88914394C2B1E5003F424C7E1C83863B96551EU50E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СПЕЦИФИКА ПРОВЕДЕНИЯ ДОПРОСА НОМИНАЛЬНОГО ДИРЕКТОРА В ХОДЕ ДОКАЗЫВАНИЯ СХЕМЫ УКЛОНЕНИЯ ОТ УПЛАТЫ НАЛОГОВ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5566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Вачугов </a:t>
            </a:r>
            <a:r>
              <a:rPr lang="ru-RU" dirty="0" smtClean="0"/>
              <a:t>Игорь Викторович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</a:t>
            </a:r>
          </a:p>
          <a:p>
            <a:pPr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и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9483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560388" y="1722438"/>
          <a:ext cx="786447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7864522" imgH="4541914" progId="Excel.Chart.8">
                  <p:embed/>
                </p:oleObj>
              </mc:Choice>
              <mc:Fallback>
                <p:oleObj r:id="rId4" imgW="7864522" imgH="45419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722438"/>
                        <a:ext cx="786447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548600"/>
            <a:ext cx="9144000" cy="10398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Распределение долей судебных вердиктов по налоговым проверкам с применением ст. 54.1 НК </a:t>
            </a:r>
            <a:r>
              <a:rPr lang="ru-RU" sz="2800" b="1" dirty="0" smtClean="0">
                <a:solidFill>
                  <a:srgbClr val="7030A0"/>
                </a:solidFill>
                <a:cs typeface="Times New Roman" pitchFamily="18" charset="0"/>
              </a:rPr>
              <a:t>РФ по видам схем</a:t>
            </a:r>
            <a:endParaRPr lang="ru-RU" sz="2800" cap="none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88" y="476590"/>
            <a:ext cx="8784000" cy="7921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с фиктивными поставщиками товаров, работ, услуг</a:t>
            </a:r>
            <a:endParaRPr lang="ru-RU" dirty="0"/>
          </a:p>
        </p:txBody>
      </p:sp>
      <p:grpSp>
        <p:nvGrpSpPr>
          <p:cNvPr id="3" name="Полотно 6"/>
          <p:cNvGrpSpPr/>
          <p:nvPr/>
        </p:nvGrpSpPr>
        <p:grpSpPr>
          <a:xfrm>
            <a:off x="755470" y="1646554"/>
            <a:ext cx="7705070" cy="4590835"/>
            <a:chOff x="0" y="0"/>
            <a:chExt cx="5911215" cy="35648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5911215" cy="3564890"/>
            </a:xfrm>
            <a:prstGeom prst="rect">
              <a:avLst/>
            </a:prstGeom>
          </p:spPr>
        </p:sp>
        <p:sp>
          <p:nvSpPr>
            <p:cNvPr id="5" name="Овал 4"/>
            <p:cNvSpPr/>
            <p:nvPr/>
          </p:nvSpPr>
          <p:spPr>
            <a:xfrm>
              <a:off x="0" y="1413164"/>
              <a:ext cx="757381" cy="7481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325771" y="0"/>
              <a:ext cx="756920" cy="7296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362082" y="2835275"/>
              <a:ext cx="756920" cy="7296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7237" y="0"/>
              <a:ext cx="756920" cy="729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283418" y="2835275"/>
              <a:ext cx="756920" cy="729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154930" y="0"/>
              <a:ext cx="756285" cy="729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154930" y="2835275"/>
              <a:ext cx="756285" cy="729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2" name="Скругленная соединительная линия 11"/>
            <p:cNvCxnSpPr>
              <a:stCxn id="5" idx="0"/>
              <a:endCxn id="6" idx="2"/>
            </p:cNvCxnSpPr>
            <p:nvPr/>
          </p:nvCxnSpPr>
          <p:spPr>
            <a:xfrm rot="5400000" flipH="1" flipV="1">
              <a:off x="328053" y="415446"/>
              <a:ext cx="1048356" cy="947080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кругленная соединительная линия 12"/>
            <p:cNvCxnSpPr>
              <a:stCxn id="5" idx="4"/>
              <a:endCxn id="7" idx="2"/>
            </p:cNvCxnSpPr>
            <p:nvPr/>
          </p:nvCxnSpPr>
          <p:spPr>
            <a:xfrm rot="16200000" flipH="1">
              <a:off x="350999" y="2189000"/>
              <a:ext cx="1038774" cy="983391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6" idx="6"/>
              <a:endCxn id="8" idx="2"/>
            </p:cNvCxnSpPr>
            <p:nvPr/>
          </p:nvCxnSpPr>
          <p:spPr>
            <a:xfrm>
              <a:off x="2082671" y="364808"/>
              <a:ext cx="115453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8" idx="6"/>
              <a:endCxn id="10" idx="2"/>
            </p:cNvCxnSpPr>
            <p:nvPr/>
          </p:nvCxnSpPr>
          <p:spPr>
            <a:xfrm>
              <a:off x="3994119" y="364808"/>
              <a:ext cx="116076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000500" y="3186571"/>
              <a:ext cx="11544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119002" y="3223232"/>
              <a:ext cx="11544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Стрелка углом 17"/>
            <p:cNvSpPr/>
            <p:nvPr/>
          </p:nvSpPr>
          <p:spPr>
            <a:xfrm rot="16200000" flipH="1">
              <a:off x="2983279" y="-1634761"/>
              <a:ext cx="295556" cy="4987496"/>
            </a:xfrm>
            <a:prstGeom prst="bentArrow">
              <a:avLst>
                <a:gd name="adj1" fmla="val 25000"/>
                <a:gd name="adj2" fmla="val 22059"/>
                <a:gd name="adj3" fmla="val 25000"/>
                <a:gd name="adj4" fmla="val 43750"/>
              </a:avLst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Стрелка углом 18"/>
            <p:cNvSpPr/>
            <p:nvPr/>
          </p:nvSpPr>
          <p:spPr>
            <a:xfrm rot="16200000">
              <a:off x="3020219" y="254130"/>
              <a:ext cx="286327" cy="4922840"/>
            </a:xfrm>
            <a:prstGeom prst="bentArrow">
              <a:avLst>
                <a:gd name="adj1" fmla="val 25000"/>
                <a:gd name="adj2" fmla="val 22059"/>
                <a:gd name="adj3" fmla="val 25000"/>
                <a:gd name="adj4" fmla="val 43750"/>
              </a:avLst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Надпись 31"/>
            <p:cNvSpPr txBox="1"/>
            <p:nvPr/>
          </p:nvSpPr>
          <p:spPr>
            <a:xfrm>
              <a:off x="2128761" y="0"/>
              <a:ext cx="961390" cy="414655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2F559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Деньги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Надпись 31"/>
            <p:cNvSpPr txBox="1"/>
            <p:nvPr/>
          </p:nvSpPr>
          <p:spPr>
            <a:xfrm>
              <a:off x="2230472" y="3150199"/>
              <a:ext cx="960755" cy="414655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2F559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Деньги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Надпись 31"/>
            <p:cNvSpPr txBox="1"/>
            <p:nvPr/>
          </p:nvSpPr>
          <p:spPr>
            <a:xfrm rot="16200000">
              <a:off x="4612975" y="1583619"/>
              <a:ext cx="1887855" cy="414655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Обналичивание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Надпись 34"/>
            <p:cNvSpPr txBox="1"/>
            <p:nvPr/>
          </p:nvSpPr>
          <p:spPr>
            <a:xfrm>
              <a:off x="2304443" y="770160"/>
              <a:ext cx="824865" cy="414655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76717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Товар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Надпись 34"/>
            <p:cNvSpPr txBox="1"/>
            <p:nvPr/>
          </p:nvSpPr>
          <p:spPr>
            <a:xfrm>
              <a:off x="1944145" y="2375021"/>
              <a:ext cx="1835785" cy="414655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76717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Работы, услуги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9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32315"/>
              </p:ext>
            </p:extLst>
          </p:nvPr>
        </p:nvGraphicFramePr>
        <p:xfrm>
          <a:off x="0" y="1556740"/>
          <a:ext cx="9144000" cy="450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190" y="764630"/>
            <a:ext cx="9144000" cy="504070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Соотношения количества мероприятий налогового контроля рассматриваемые в судебных спорах с применением ст. 54.1 НК РФ в 2020 </a:t>
            </a:r>
            <a:r>
              <a:rPr lang="ru-RU" sz="2800" dirty="0" smtClean="0">
                <a:solidFill>
                  <a:srgbClr val="00B050"/>
                </a:solidFill>
              </a:rPr>
              <a:t>году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00" y="2564880"/>
            <a:ext cx="8713210" cy="1738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 6 ст. 90 НК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РФ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Копия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протокола после его составления должна быть вручена свидетелю лично под расписку.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случае отказа свидетеля от получения копии протокола этот факт отражается в протоколе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430" y="836640"/>
            <a:ext cx="828115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20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50"/>
                </a:solidFill>
                <a:latin typeface="MS Reference Sans Serif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Демократия в Налоговом </a:t>
            </a:r>
            <a:r>
              <a:rPr lang="ru-RU" sz="3200" dirty="0" smtClean="0">
                <a:solidFill>
                  <a:srgbClr val="00B050"/>
                </a:solidFill>
                <a:latin typeface="MS Reference Sans Serif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кодексе</a:t>
            </a:r>
            <a:r>
              <a:rPr lang="ru-RU" sz="3200" dirty="0" smtClean="0">
                <a:solidFill>
                  <a:srgbClr val="00B050"/>
                </a:solidFill>
                <a:latin typeface="MS Reference Sans Serif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 smtClean="0">
              <a:solidFill>
                <a:srgbClr val="00B050"/>
              </a:solidFill>
              <a:latin typeface="MS Reference Sans Serif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390" y="4365130"/>
            <a:ext cx="8782000" cy="12777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ФНС России от 07.11.2018 N ММВ-7-2/628@ (ред. от 27.08.2020)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форм документов, предусмотренных НК РФ и используемых налоговыми органами…»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 13 к приказу форма «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допроса свидетеля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390" y="1556740"/>
            <a:ext cx="8784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Статья 90. Участие свидетеля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1. В качестве свидетеля для дачи показаний может быть вызвано любое физическое лицо, которому могут быть известны какие-либо обстоятельства, имеющие значение для осуществления налогового контроля. Показания свидетеля заносятся </a:t>
            </a:r>
            <a:r>
              <a:rPr lang="ru-RU" dirty="0" smtClean="0">
                <a:latin typeface="Arial" panose="020B0604020202020204" pitchFamily="34" charset="0"/>
              </a:rPr>
              <a:t>в протокол.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hlinkClick r:id="rId3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2.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Не могут допрашиваться </a:t>
            </a:r>
            <a:r>
              <a:rPr lang="ru-RU" dirty="0">
                <a:latin typeface="Arial" panose="020B0604020202020204" pitchFamily="34" charset="0"/>
              </a:rPr>
              <a:t>в качестве свидетеля</a:t>
            </a:r>
            <a:r>
              <a:rPr lang="ru-RU" dirty="0" smtClean="0">
                <a:latin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7650" y="404580"/>
            <a:ext cx="8784000" cy="8681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Допрос или опрос?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олотно 1"/>
          <p:cNvGrpSpPr/>
          <p:nvPr/>
        </p:nvGrpSpPr>
        <p:grpSpPr>
          <a:xfrm>
            <a:off x="179390" y="2204830"/>
            <a:ext cx="8569190" cy="4107793"/>
            <a:chOff x="0" y="0"/>
            <a:chExt cx="5486400" cy="231076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5486400" cy="2310765"/>
            </a:xfrm>
            <a:prstGeom prst="rect">
              <a:avLst/>
            </a:prstGeom>
          </p:spPr>
        </p:sp>
        <p:sp>
          <p:nvSpPr>
            <p:cNvPr id="5" name="Надпись 2"/>
            <p:cNvSpPr txBox="1"/>
            <p:nvPr/>
          </p:nvSpPr>
          <p:spPr>
            <a:xfrm>
              <a:off x="0" y="533954"/>
              <a:ext cx="1748706" cy="55976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Устранение юридических недоработок на законодательном уровне</a:t>
              </a:r>
            </a:p>
          </p:txBody>
        </p:sp>
        <p:sp>
          <p:nvSpPr>
            <p:cNvPr id="6" name="Надпись 2"/>
            <p:cNvSpPr txBox="1"/>
            <p:nvPr/>
          </p:nvSpPr>
          <p:spPr>
            <a:xfrm>
              <a:off x="740654" y="1581634"/>
              <a:ext cx="1748155" cy="5652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Устранение недостатков локальных актов ФНС России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Надпись 2"/>
            <p:cNvSpPr txBox="1"/>
            <p:nvPr/>
          </p:nvSpPr>
          <p:spPr>
            <a:xfrm>
              <a:off x="2928761" y="1581632"/>
              <a:ext cx="2243940" cy="56528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Совершенствование обмена данными с правоохранительными органами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Надпись 2"/>
            <p:cNvSpPr txBox="1"/>
            <p:nvPr/>
          </p:nvSpPr>
          <p:spPr>
            <a:xfrm>
              <a:off x="3738245" y="533955"/>
              <a:ext cx="1748155" cy="5597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Корректировка программ профессионального обучения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>
              <a:endCxn id="5" idx="0"/>
            </p:cNvCxnSpPr>
            <p:nvPr/>
          </p:nvCxnSpPr>
          <p:spPr>
            <a:xfrm flipH="1">
              <a:off x="874353" y="0"/>
              <a:ext cx="1180692" cy="533954"/>
            </a:xfrm>
            <a:prstGeom prst="straightConnector1">
              <a:avLst/>
            </a:prstGeom>
            <a:ln w="31750">
              <a:solidFill>
                <a:srgbClr val="004F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endCxn id="8" idx="0"/>
            </p:cNvCxnSpPr>
            <p:nvPr/>
          </p:nvCxnSpPr>
          <p:spPr>
            <a:xfrm>
              <a:off x="3271992" y="13"/>
              <a:ext cx="1340331" cy="533942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1857081" y="134417"/>
              <a:ext cx="603315" cy="1468025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2875176" y="122549"/>
              <a:ext cx="695390" cy="1458826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278118" y="473343"/>
            <a:ext cx="8784000" cy="1368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Направления </a:t>
            </a:r>
            <a:r>
              <a:rPr lang="ru-RU" sz="3600" dirty="0" smtClean="0">
                <a:solidFill>
                  <a:srgbClr val="00B050"/>
                </a:solidFill>
              </a:rPr>
              <a:t>мероприятий по повышению </a:t>
            </a:r>
            <a:r>
              <a:rPr lang="ru-RU" sz="3600" dirty="0">
                <a:solidFill>
                  <a:srgbClr val="00B050"/>
                </a:solidFill>
              </a:rPr>
              <a:t>эффективности проведения допросов при доказывании схем уклонения от </a:t>
            </a:r>
            <a:r>
              <a:rPr lang="ru-RU" sz="3600" dirty="0" smtClean="0">
                <a:solidFill>
                  <a:srgbClr val="00B050"/>
                </a:solidFill>
              </a:rPr>
              <a:t>налогов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" name="Рисунок 18" descr="http://www.uk.lovetheteam.com/images/kompyuteri-i-po/sovet-1-kak-ubrat-ramku-vokrug-kartinki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26" y="4359474"/>
            <a:ext cx="1048992" cy="83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0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4682"/>
            <a:ext cx="9144000" cy="720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4F8A"/>
                </a:solidFill>
              </a:rPr>
              <a:t>Спасибо за внимание!</a:t>
            </a:r>
            <a:endParaRPr lang="ru-RU" sz="4400" dirty="0">
              <a:solidFill>
                <a:srgbClr val="004F8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8550"/>
            <a:ext cx="4896680" cy="4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2114</TotalTime>
  <Words>256</Words>
  <Application>Microsoft Office PowerPoint</Application>
  <PresentationFormat>Экран (4:3)</PresentationFormat>
  <Paragraphs>40</Paragraphs>
  <Slides>8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Calibri</vt:lpstr>
      <vt:lpstr>Corbel</vt:lpstr>
      <vt:lpstr>Franklin Gothic Medium Cond</vt:lpstr>
      <vt:lpstr>Impact</vt:lpstr>
      <vt:lpstr>Microsoft Sans Serif</vt:lpstr>
      <vt:lpstr>MS Reference Sans Serif</vt:lpstr>
      <vt:lpstr>Times New Roman</vt:lpstr>
      <vt:lpstr>NewsPrint</vt:lpstr>
      <vt:lpstr>Диаграмма Microsoft Excel</vt:lpstr>
      <vt:lpstr>СПЕЦИФИКА ПРОВЕДЕНИЯ ДОПРОСА НОМИНАЛЬНОГО ДИРЕКТОРА В ХОДЕ ДОКАЗЫВАНИЯ СХЕМЫ УКЛОНЕНИЯ ОТ УПЛАТЫ НАЛОГОВ</vt:lpstr>
      <vt:lpstr>Распределение долей судебных вердиктов по налоговым проверкам с применением ст. 54.1 НК РФ по видам схем</vt:lpstr>
      <vt:lpstr>Схема с фиктивными поставщиками товаров, работ, услуг</vt:lpstr>
      <vt:lpstr>Соотношения количества мероприятий налогового контроля рассматриваемые в судебных спорах с применением ст. 54.1 НК РФ в 2020 году</vt:lpstr>
      <vt:lpstr>Презентация PowerPoint</vt:lpstr>
      <vt:lpstr>Допрос или опрос?</vt:lpstr>
      <vt:lpstr>Направления мероприятий по повышению эффективности проведения допросов при доказывании схем уклонения от налогов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Карпеева Надежда Марковна</dc:creator>
  <cp:lastModifiedBy>Вачугов Игорь Викторович</cp:lastModifiedBy>
  <cp:revision>216</cp:revision>
  <cp:lastPrinted>2021-05-25T10:36:09Z</cp:lastPrinted>
  <dcterms:created xsi:type="dcterms:W3CDTF">2015-10-02T11:35:46Z</dcterms:created>
  <dcterms:modified xsi:type="dcterms:W3CDTF">2021-05-25T19:49:11Z</dcterms:modified>
</cp:coreProperties>
</file>