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342" r:id="rId3"/>
    <p:sldId id="601" r:id="rId4"/>
    <p:sldId id="609" r:id="rId5"/>
    <p:sldId id="607" r:id="rId6"/>
    <p:sldId id="608" r:id="rId7"/>
    <p:sldId id="553" r:id="rId8"/>
    <p:sldId id="605" r:id="rId9"/>
    <p:sldId id="542" r:id="rId10"/>
    <p:sldId id="279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друнова Наталья Юрьевна" initials="ШНЮ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F2"/>
    <a:srgbClr val="004E88"/>
    <a:srgbClr val="3FADFF"/>
    <a:srgbClr val="E7F4FF"/>
    <a:srgbClr val="B7E0FF"/>
    <a:srgbClr val="FA6500"/>
    <a:srgbClr val="0066BC"/>
    <a:srgbClr val="61B8FF"/>
    <a:srgbClr val="9BD4FF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93783" autoAdjust="0"/>
  </p:normalViewPr>
  <p:slideViewPr>
    <p:cSldViewPr showGuides="1">
      <p:cViewPr varScale="1">
        <p:scale>
          <a:sx n="110" d="100"/>
          <a:sy n="110" d="100"/>
        </p:scale>
        <p:origin x="-1728" y="-78"/>
      </p:cViewPr>
      <p:guideLst>
        <p:guide orient="horz" pos="1207"/>
        <p:guide pos="2880"/>
      </p:guideLst>
    </p:cSldViewPr>
  </p:slideViewPr>
  <p:outlineViewPr>
    <p:cViewPr>
      <p:scale>
        <a:sx n="33" d="100"/>
        <a:sy n="33" d="100"/>
      </p:scale>
      <p:origin x="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978"/>
    </p:cViewPr>
  </p:sorterViewPr>
  <p:notesViewPr>
    <p:cSldViewPr>
      <p:cViewPr varScale="1">
        <p:scale>
          <a:sx n="36" d="100"/>
          <a:sy n="36" d="100"/>
        </p:scale>
        <p:origin x="-682" y="-8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7E97-2474-411A-9A2C-40A4FC3AF33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9C401-86B1-4E71-9CBC-FD5BEB1427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939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AEB3F-237B-4A8D-99C2-C8A5E0A01AA7}" type="datetimeFigureOut">
              <a:rPr lang="ru-RU" smtClean="0"/>
              <a:pPr/>
              <a:t>24.05.2021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5364-383C-4D49-8034-99B316933C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0250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7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162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53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07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2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6029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75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412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202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449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4362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1 сини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004E88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2 оранжевый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0"/>
          <a:stretch/>
        </p:blipFill>
        <p:spPr>
          <a:xfrm>
            <a:off x="0" y="5700079"/>
            <a:ext cx="9144000" cy="1185401"/>
          </a:xfrm>
          <a:prstGeom prst="rect">
            <a:avLst/>
          </a:prstGeom>
          <a:effectLst/>
        </p:spPr>
      </p:pic>
      <p:sp>
        <p:nvSpPr>
          <p:cNvPr id="11" name="Рисунок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1040" y="3717040"/>
            <a:ext cx="1620000" cy="2160000"/>
          </a:xfrm>
          <a:ln w="3175">
            <a:solidFill>
              <a:schemeClr val="bg1">
                <a:lumMod val="85000"/>
              </a:schemeClr>
            </a:solidFill>
          </a:ln>
          <a:effectLst/>
        </p:spPr>
        <p:txBody>
          <a:bodyPr/>
          <a:lstStyle>
            <a:lvl1pPr marL="0" indent="0" algn="ctr">
              <a:buNone/>
              <a:defRPr sz="1600" b="0">
                <a:ln w="6350">
                  <a:noFill/>
                </a:ln>
                <a:solidFill>
                  <a:srgbClr val="004E88"/>
                </a:solidFill>
                <a:effectLst/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ru-RU" dirty="0" smtClean="0"/>
              <a:t>ФОТО здесь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98066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52540" y="197943"/>
            <a:ext cx="8091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</a:t>
            </a:r>
          </a:p>
          <a:p>
            <a:pPr algn="l"/>
            <a:r>
              <a:rPr lang="ru-RU" sz="16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ПОВЫШЕНИЯ КВАЛИФИКАЦИИ ФНС РОССИИ</a:t>
            </a:r>
            <a:endParaRPr lang="ru-RU" sz="16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99568" y="6453420"/>
            <a:ext cx="176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Нижний Новгород</a:t>
            </a:r>
            <a:endParaRPr lang="ru-RU" dirty="0">
              <a:effectLst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 hasCustomPrompt="1"/>
          </p:nvPr>
        </p:nvSpPr>
        <p:spPr>
          <a:xfrm>
            <a:off x="2411413" y="4221110"/>
            <a:ext cx="4289627" cy="1655763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defRPr>
            </a:lvl1pPr>
            <a:lvl2pPr marL="266700" indent="-266700" algn="l">
              <a:defRPr sz="1800">
                <a:solidFill>
                  <a:srgbClr val="004070"/>
                </a:solidFill>
              </a:defRPr>
            </a:lvl2pPr>
            <a:lvl3pPr marL="266700" indent="-266700" algn="l">
              <a:defRPr sz="1800">
                <a:solidFill>
                  <a:srgbClr val="004070"/>
                </a:solidFill>
              </a:defRPr>
            </a:lvl3pPr>
            <a:lvl5pPr marL="1143000" indent="0">
              <a:buNone/>
              <a:defRPr sz="1800">
                <a:solidFill>
                  <a:srgbClr val="004070"/>
                </a:solidFill>
              </a:defRPr>
            </a:lvl5pPr>
          </a:lstStyle>
          <a:p>
            <a:pPr lvl="0"/>
            <a:r>
              <a:rPr lang="ru-RU" dirty="0" smtClean="0"/>
              <a:t>ФИО, Должность, Кафедра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71440"/>
            <a:ext cx="837781" cy="837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380" y="1070794"/>
            <a:ext cx="8929240" cy="3150150"/>
          </a:xfrm>
          <a:ln>
            <a:noFill/>
          </a:ln>
          <a:effectLst/>
        </p:spPr>
        <p:txBody>
          <a:bodyPr anchor="t">
            <a:noAutofit/>
          </a:bodyPr>
          <a:lstStyle>
            <a:lvl1pPr algn="ctr">
              <a:defRPr sz="4400">
                <a:ln>
                  <a:noFill/>
                </a:ln>
                <a:solidFill>
                  <a:srgbClr val="FA6500"/>
                </a:solidFill>
                <a:effectLst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79" b="3376"/>
          <a:stretch/>
        </p:blipFill>
        <p:spPr>
          <a:xfrm>
            <a:off x="0" y="5916109"/>
            <a:ext cx="9144000" cy="969371"/>
          </a:xfrm>
          <a:prstGeom prst="rect">
            <a:avLst/>
          </a:prstGeom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6" name="Rectangle 7"/>
          <p:cNvSpPr/>
          <p:nvPr userDrawn="1"/>
        </p:nvSpPr>
        <p:spPr>
          <a:xfrm>
            <a:off x="0" y="0"/>
            <a:ext cx="9144000" cy="332570"/>
          </a:xfrm>
          <a:prstGeom prst="rect">
            <a:avLst/>
          </a:prstGeom>
          <a:solidFill>
            <a:srgbClr val="0066BC"/>
          </a:solidFill>
          <a:ln>
            <a:noFill/>
          </a:ln>
          <a:effectLst>
            <a:outerShdw blurRad="254000" dist="38100" dir="2700000" sx="99000" sy="99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Franklin Gothic Medium Cond" pitchFamily="34" charset="0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323413" y="27786"/>
            <a:ext cx="8353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dirty="0" smtClean="0">
                <a:solidFill>
                  <a:schemeClr val="bg1"/>
                </a:solidFill>
                <a:effectLst/>
                <a:latin typeface="Arial Narrow" pitchFamily="34" charset="0"/>
              </a:rPr>
              <a:t>Приволжский Институт повышения квалификации ФНС России</a:t>
            </a:r>
            <a:endParaRPr lang="ru-RU" sz="1200" b="0" dirty="0"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12397"/>
            <a:ext cx="251408" cy="307777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3999568" y="6608481"/>
            <a:ext cx="176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defRPr>
            </a:lvl1pPr>
          </a:lstStyle>
          <a:p>
            <a:pPr lvl="0"/>
            <a:r>
              <a:rPr lang="ru-RU" sz="1200" dirty="0" smtClean="0">
                <a:effectLst/>
              </a:rPr>
              <a:t>Нижний Новгород</a:t>
            </a:r>
            <a:endParaRPr lang="ru-RU" sz="12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на 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460540" y="6156098"/>
            <a:ext cx="61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50FB50B-C426-4715-BEE4-021F2EA88C50}" type="slidenum">
              <a:rPr lang="ru-RU" smtClean="0">
                <a:solidFill>
                  <a:srgbClr val="004E88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pPr algn="r"/>
              <a:t>‹#›</a:t>
            </a:fld>
            <a:endParaRPr lang="ru-RU" dirty="0">
              <a:solidFill>
                <a:srgbClr val="004E88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82388" y="692620"/>
            <a:ext cx="8784000" cy="79211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rgbClr val="004E8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388" y="1628750"/>
            <a:ext cx="8784000" cy="3888540"/>
          </a:xfrm>
        </p:spPr>
        <p:txBody>
          <a:bodyPr anchor="t">
            <a:noAutofit/>
          </a:bodyPr>
          <a:lstStyle>
            <a:lvl1pPr>
              <a:buClr>
                <a:srgbClr val="FA6500"/>
              </a:buClr>
              <a:defRPr sz="2800">
                <a:solidFill>
                  <a:srgbClr val="004E88"/>
                </a:solidFill>
              </a:defRPr>
            </a:lvl1pPr>
            <a:lvl2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2pPr>
            <a:lvl3pPr>
              <a:buClr>
                <a:srgbClr val="FA6500"/>
              </a:buClr>
              <a:defRPr sz="2400">
                <a:solidFill>
                  <a:srgbClr val="004E88"/>
                </a:solidFill>
              </a:defRPr>
            </a:lvl3pPr>
            <a:lvl4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4pPr>
            <a:lvl5pPr>
              <a:buClr>
                <a:srgbClr val="FA6500"/>
              </a:buClr>
              <a:defRPr sz="2000">
                <a:solidFill>
                  <a:srgbClr val="004E88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479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619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790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732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908650"/>
            <a:ext cx="8784000" cy="13681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000" y="2276840"/>
            <a:ext cx="8784000" cy="29524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rgbClr val="004E88"/>
          </a:solidFill>
          <a:latin typeface="Microsoft Sans Serif" panose="020B0604020202020204" pitchFamily="34" charset="0"/>
          <a:ea typeface="+mj-ea"/>
          <a:cs typeface="Microsoft Sans Serif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rgbClr val="002948"/>
          </a:solidFill>
          <a:latin typeface="Corbel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948"/>
          </a:solidFill>
          <a:latin typeface="Corbel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rgbClr val="002948"/>
          </a:solidFill>
          <a:latin typeface="Corbel" pitchFamily="34" charset="0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rgbClr val="002948"/>
          </a:solidFill>
          <a:latin typeface="Corbel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6FC4-01C5-40DD-998A-0355B604F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847" y="1772770"/>
            <a:ext cx="8929240" cy="3150150"/>
          </a:xfrm>
        </p:spPr>
        <p:txBody>
          <a:bodyPr/>
          <a:lstStyle/>
          <a:p>
            <a:r>
              <a:rPr lang="ru-RU" b="1" dirty="0"/>
              <a:t>Проведение оценки деятельности налоговых органов</a:t>
            </a: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4574437" y="4581160"/>
            <a:ext cx="4289627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rgbClr val="004E88"/>
                </a:solidFill>
                <a:latin typeface="Microsoft Sans Serif" panose="020B0604020202020204" pitchFamily="34" charset="0"/>
                <a:ea typeface="+mn-ea"/>
                <a:cs typeface="Microsoft Sans Serif" panose="020B0604020202020204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4070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07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rgbClr val="00407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Шадрунова Наталья Юрьевна</a:t>
            </a:r>
          </a:p>
          <a:p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Старший преподаватель </a:t>
            </a:r>
          </a:p>
          <a:p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кафедры </a:t>
            </a:r>
            <a:r>
              <a:rPr lang="ru-RU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информационной безопасности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810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4294" y="1340768"/>
            <a:ext cx="7982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 АИС «Налог-3</a:t>
            </a:r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dirty="0">
                <a:solidFill>
                  <a:schemeClr val="tx2"/>
                </a:solidFill>
              </a:rPr>
              <a:t>Единая информационно-аналитическая подсистема (ЕИАП)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3798370"/>
            <a:ext cx="4190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Технологический процесс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4321590"/>
            <a:ext cx="5526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«Проведение оценки деятельности налоговых органов»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3923928" y="2996952"/>
            <a:ext cx="108012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165272"/>
            <a:ext cx="3384376" cy="658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ФНС России от 18.01.2021 № ЕД-7-1/14@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455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243274"/>
            <a:ext cx="8784976" cy="2920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Функциональность:</a:t>
            </a:r>
            <a:r>
              <a:rPr lang="ru-RU" sz="2800" u="sng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Расчет показателей оценки эффективности деятельности ИФНС, МРИ по КН, МИ ФНС, УФНС;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Расчет рейтингового и общего рейтингового балла ИФНС, МРИ по КН, МИ ФНС, УФНС;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Расчет коэффициентов значимости ИФНС, МРИ по КН, УФНС;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chemeClr val="tx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выходных форм результатов оценки эффективности деятельности ИФНС, МРИ ФНС по КН, МИ ФНС, УФНС.</a:t>
            </a:r>
            <a:endParaRPr lang="ru-RU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06489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0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7" y="1070794"/>
            <a:ext cx="4838143" cy="5022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29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82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80" y="1070794"/>
            <a:ext cx="8929240" cy="702022"/>
          </a:xfrm>
        </p:spPr>
        <p:txBody>
          <a:bodyPr/>
          <a:lstStyle/>
          <a:p>
            <a:r>
              <a:rPr lang="ru-RU" sz="2000" b="1" dirty="0"/>
              <a:t>Показатели оценки эффективности деятельности УФНС России по субъектам Российской Федерации и подведомственных инспекций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«Интегральный показатель оценки качества прогнозно-аналитической работы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«Интегральный показатель качества осуществления функции по государственной регистрации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3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«Интегральный показатель оценки эффективности контрольной, правовой работы, досудебного урегулирования налоговых споров и качества обеспечения процедур банкротства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«Интегральный показатель эффективности работы с задолженностью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«Соблюдение срока выполнения административных процедур, качества ведения информационных ресурсов в части организации работы с налогоплательщиками и оценка качества оказания услуг налогоплательщикам структурными подразделениями территориальных органов ФНС России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en-US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en-US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b="1" u="sng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«Обеспечение корректного исчисления имущественных налогов физических лиц и своевременной их уплаты</a:t>
            </a:r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55897"/>
              </p:ext>
            </p:extLst>
          </p:nvPr>
        </p:nvGraphicFramePr>
        <p:xfrm>
          <a:off x="179512" y="1268760"/>
          <a:ext cx="8640959" cy="4254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5194"/>
                <a:gridCol w="7695765"/>
              </a:tblGrid>
              <a:tr h="3650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 п/п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действия (операции)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1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Запрос в ПП «Отчетность» и получение ответа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Запрос в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</a:rPr>
                        <a:t>«Контроль НДС»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Запрос в ПП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  <a:effectLst/>
                        </a:rPr>
                        <a:t>«Трансфертная цена»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4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Запрос в ПП ВАНО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5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Запрос в ПК ИАР «Расчет величины «Налогового разрыва»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6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Расчет, показателей оценки эффективности деятельности налоговых органов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7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Расчет рейтинговых и общих рейтинговых баллов по утвержденным алгоритмам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5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8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Передача данных в смежные ПП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7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2"/>
                          </a:solidFill>
                          <a:effectLst/>
                        </a:rPr>
                        <a:t>9</a:t>
                      </a:r>
                      <a:endParaRPr lang="ru-RU" sz="18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effectLst/>
                        </a:rPr>
                        <a:t>Формирование выходных форм результатов оценки эффективности деятельности налоговых органов</a:t>
                      </a:r>
                      <a:endParaRPr lang="ru-RU" sz="1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7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84682"/>
            <a:ext cx="9144000" cy="720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4F8A"/>
                </a:solidFill>
              </a:rPr>
              <a:t>Спасибо за внимание!</a:t>
            </a:r>
            <a:endParaRPr lang="ru-RU" sz="4400" dirty="0">
              <a:solidFill>
                <a:srgbClr val="004F8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660" y="188550"/>
            <a:ext cx="4896680" cy="489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11738</TotalTime>
  <Words>310</Words>
  <Application>Microsoft Office PowerPoint</Application>
  <PresentationFormat>Экран (4:3)</PresentationFormat>
  <Paragraphs>43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NewsPrint</vt:lpstr>
      <vt:lpstr>Тема Office</vt:lpstr>
      <vt:lpstr>Проведение оценки деятельности налоговых органов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Показатели оценки эффективности деятельности УФНС России по субъектам Российской Федерации и подведомственных инспекций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Карпеева Надежда Марковна</dc:creator>
  <cp:lastModifiedBy>Август Валерьевич Телегус</cp:lastModifiedBy>
  <cp:revision>693</cp:revision>
  <cp:lastPrinted>2021-05-24T07:36:04Z</cp:lastPrinted>
  <dcterms:created xsi:type="dcterms:W3CDTF">2015-10-02T11:35:46Z</dcterms:created>
  <dcterms:modified xsi:type="dcterms:W3CDTF">2021-05-24T11:51:49Z</dcterms:modified>
</cp:coreProperties>
</file>