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5"/>
  </p:notesMasterIdLst>
  <p:handoutMasterIdLst>
    <p:handoutMasterId r:id="rId36"/>
  </p:handoutMasterIdLst>
  <p:sldIdLst>
    <p:sldId id="305" r:id="rId3"/>
    <p:sldId id="293" r:id="rId4"/>
    <p:sldId id="295" r:id="rId5"/>
    <p:sldId id="296" r:id="rId6"/>
    <p:sldId id="294" r:id="rId7"/>
    <p:sldId id="297" r:id="rId8"/>
    <p:sldId id="298" r:id="rId9"/>
    <p:sldId id="299" r:id="rId10"/>
    <p:sldId id="300" r:id="rId11"/>
    <p:sldId id="301" r:id="rId12"/>
    <p:sldId id="290" r:id="rId13"/>
    <p:sldId id="291" r:id="rId14"/>
    <p:sldId id="277" r:id="rId15"/>
    <p:sldId id="278" r:id="rId16"/>
    <p:sldId id="279" r:id="rId17"/>
    <p:sldId id="280" r:id="rId18"/>
    <p:sldId id="258" r:id="rId19"/>
    <p:sldId id="281" r:id="rId20"/>
    <p:sldId id="282" r:id="rId21"/>
    <p:sldId id="275" r:id="rId22"/>
    <p:sldId id="283" r:id="rId23"/>
    <p:sldId id="292" r:id="rId24"/>
    <p:sldId id="284" r:id="rId25"/>
    <p:sldId id="274" r:id="rId26"/>
    <p:sldId id="285" r:id="rId27"/>
    <p:sldId id="286" r:id="rId28"/>
    <p:sldId id="257" r:id="rId29"/>
    <p:sldId id="273" r:id="rId30"/>
    <p:sldId id="287" r:id="rId31"/>
    <p:sldId id="304" r:id="rId32"/>
    <p:sldId id="303" r:id="rId33"/>
    <p:sldId id="289" r:id="rId3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4276" autoAdjust="0"/>
  </p:normalViewPr>
  <p:slideViewPr>
    <p:cSldViewPr snapToGrid="0"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98364-62F4-424A-83BB-1E23B3F70F66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C61A7-6C10-4584-BB82-4EA546977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8199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51C50-F146-4D57-88CD-24CA4F86E141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CEC1D-71B5-4B10-B579-D939B63CD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847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642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75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062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264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867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754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648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742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162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489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877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282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9BE6-877A-4386-9706-115491673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086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9BE6-877A-4386-9706-115491673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88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9BE6-877A-4386-9706-115491673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8520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1 сини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2"/>
          <a:stretch/>
        </p:blipFill>
        <p:spPr>
          <a:xfrm>
            <a:off x="-1" y="5526070"/>
            <a:ext cx="9144000" cy="1341120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 hasCustomPrompt="1"/>
          </p:nvPr>
        </p:nvSpPr>
        <p:spPr>
          <a:xfrm>
            <a:off x="6701040" y="3501010"/>
            <a:ext cx="1620000" cy="2160000"/>
          </a:xfrm>
          <a:ln w="3175"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>
            <a:lvl1pPr marL="0" indent="0" algn="ctr">
              <a:buNone/>
              <a:defRPr sz="1600" b="0">
                <a:ln w="6350">
                  <a:noFill/>
                </a:ln>
                <a:solidFill>
                  <a:srgbClr val="004E88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ru-RU" dirty="0" smtClean="0"/>
              <a:t>ФОТО здесь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999568" y="6453420"/>
            <a:ext cx="176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1pPr>
          </a:lstStyle>
          <a:p>
            <a:pPr lvl="0"/>
            <a:r>
              <a:rPr lang="ru-RU" dirty="0" smtClean="0">
                <a:effectLst/>
              </a:rPr>
              <a:t>Нижний Новгород</a:t>
            </a:r>
            <a:endParaRPr lang="ru-RU" dirty="0">
              <a:effectLst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2411413" y="4005080"/>
            <a:ext cx="4289627" cy="1655763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rgbClr val="004E88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266700" indent="-266700" algn="l">
              <a:defRPr sz="1800">
                <a:solidFill>
                  <a:srgbClr val="004070"/>
                </a:solidFill>
              </a:defRPr>
            </a:lvl2pPr>
            <a:lvl3pPr marL="266700" indent="-266700" algn="l">
              <a:defRPr sz="1800">
                <a:solidFill>
                  <a:srgbClr val="004070"/>
                </a:solidFill>
              </a:defRPr>
            </a:lvl3pPr>
            <a:lvl5pPr marL="1143000" indent="0">
              <a:buNone/>
              <a:defRPr sz="1800">
                <a:solidFill>
                  <a:srgbClr val="004070"/>
                </a:solidFill>
              </a:defRPr>
            </a:lvl5pPr>
          </a:lstStyle>
          <a:p>
            <a:pPr lvl="0"/>
            <a:r>
              <a:rPr lang="ru-RU" dirty="0" smtClean="0"/>
              <a:t>ФИО, Должность, Кафедра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380" y="1070794"/>
            <a:ext cx="8929240" cy="3150150"/>
          </a:xfrm>
          <a:ln>
            <a:noFill/>
          </a:ln>
          <a:effectLst/>
        </p:spPr>
        <p:txBody>
          <a:bodyPr anchor="t">
            <a:noAutofit/>
          </a:bodyPr>
          <a:lstStyle>
            <a:lvl1pPr algn="ctr">
              <a:defRPr sz="4400">
                <a:ln>
                  <a:noFill/>
                </a:ln>
                <a:solidFill>
                  <a:srgbClr val="004E88"/>
                </a:solidFill>
                <a:effectLst/>
                <a:latin typeface="Cambria" panose="02040503050406030204" pitchFamily="18" charset="0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052540" y="197943"/>
            <a:ext cx="8091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0" dirty="0" smtClean="0">
                <a:solidFill>
                  <a:srgbClr val="004E88"/>
                </a:solidFill>
                <a:effectLst/>
                <a:latin typeface="Arial Narrow" pitchFamily="34" charset="0"/>
              </a:rPr>
              <a:t>ПРИВОЛЖСКИЙ ИНСТИТУТ </a:t>
            </a:r>
          </a:p>
          <a:p>
            <a:pPr algn="l"/>
            <a:r>
              <a:rPr lang="ru-RU" sz="1600" b="0" dirty="0" smtClean="0">
                <a:solidFill>
                  <a:srgbClr val="004E88"/>
                </a:solidFill>
                <a:effectLst/>
                <a:latin typeface="Arial Narrow" pitchFamily="34" charset="0"/>
              </a:rPr>
              <a:t>ПОВЫШЕНИЯ КВАЛИФИКАЦИИ ФНС РОССИИ</a:t>
            </a:r>
            <a:endParaRPr lang="ru-RU" sz="1600" b="0" dirty="0">
              <a:solidFill>
                <a:srgbClr val="004E88"/>
              </a:solidFill>
              <a:effectLst/>
              <a:latin typeface="Arial Narrow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0" y="71440"/>
            <a:ext cx="837781" cy="83778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 userDrawn="1"/>
        </p:nvCxnSpPr>
        <p:spPr>
          <a:xfrm>
            <a:off x="143385" y="864000"/>
            <a:ext cx="8857230" cy="0"/>
          </a:xfrm>
          <a:prstGeom prst="line">
            <a:avLst/>
          </a:prstGeom>
          <a:ln>
            <a:solidFill>
              <a:srgbClr val="0066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1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Рисунок на 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9133412" y="6237390"/>
            <a:ext cx="61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550FB50B-C426-4715-BEE4-021F2EA88C50}" type="slidenum">
              <a:rPr lang="ru-RU" smtClean="0">
                <a:solidFill>
                  <a:srgbClr val="004E88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4E88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388" y="692620"/>
            <a:ext cx="8784000" cy="792110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rgbClr val="004E88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82388" y="1628750"/>
            <a:ext cx="8784000" cy="3888540"/>
          </a:xfrm>
        </p:spPr>
        <p:txBody>
          <a:bodyPr anchor="t">
            <a:noAutofit/>
          </a:bodyPr>
          <a:lstStyle>
            <a:lvl1pPr>
              <a:buClr>
                <a:srgbClr val="FA6500"/>
              </a:buClr>
              <a:defRPr sz="2800">
                <a:solidFill>
                  <a:srgbClr val="004E88"/>
                </a:solidFill>
              </a:defRPr>
            </a:lvl1pPr>
            <a:lvl2pPr>
              <a:buClr>
                <a:srgbClr val="FA6500"/>
              </a:buClr>
              <a:defRPr sz="2400">
                <a:solidFill>
                  <a:srgbClr val="004E88"/>
                </a:solidFill>
              </a:defRPr>
            </a:lvl2pPr>
            <a:lvl3pPr>
              <a:buClr>
                <a:srgbClr val="FA6500"/>
              </a:buClr>
              <a:defRPr sz="2400">
                <a:solidFill>
                  <a:srgbClr val="004E88"/>
                </a:solidFill>
              </a:defRPr>
            </a:lvl3pPr>
            <a:lvl4pPr>
              <a:buClr>
                <a:srgbClr val="FA6500"/>
              </a:buClr>
              <a:defRPr sz="2000">
                <a:solidFill>
                  <a:srgbClr val="004E88"/>
                </a:solidFill>
              </a:defRPr>
            </a:lvl4pPr>
            <a:lvl5pPr>
              <a:buClr>
                <a:srgbClr val="FA6500"/>
              </a:buClr>
              <a:defRPr sz="2000">
                <a:solidFill>
                  <a:srgbClr val="004E88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5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/>
          <a:srcRect t="81480"/>
          <a:stretch/>
        </p:blipFill>
        <p:spPr>
          <a:xfrm>
            <a:off x="0" y="5700713"/>
            <a:ext cx="9144000" cy="1184275"/>
          </a:xfrm>
          <a:prstGeom prst="rect">
            <a:avLst/>
          </a:prstGeom>
          <a:effectLst>
            <a:outerShdw blurRad="254000" dist="38100" dir="2700000" sx="99000" sy="99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6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solidFill>
            <a:srgbClr val="0065B0"/>
          </a:solidFill>
          <a:ln>
            <a:noFill/>
          </a:ln>
          <a:effectLst>
            <a:outerShdw blurRad="254000" dist="38100" dir="2700000" sx="99000" sy="99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 dirty="0">
              <a:latin typeface="Franklin Gothic Medium Cond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36513"/>
            <a:ext cx="91440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ПРИВОЛЖСКИЙ ИНСТИТУТ ПОВЫШЕНИЯ КВАЛИФИКАЦИИ ФНС РОССИИ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629025" y="6453188"/>
            <a:ext cx="18859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Arial Narrow" pitchFamily="34" charset="0"/>
              </a:rPr>
              <a:t>Нижний Новгород</a:t>
            </a:r>
          </a:p>
        </p:txBody>
      </p:sp>
      <p:pic>
        <p:nvPicPr>
          <p:cNvPr id="9" name="Изображение 10" descr="FNS_vizitka_for_rukovodstv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36513"/>
            <a:ext cx="6492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\\Buchterminal\обмен\Отдел дополнительного профессионального образования и образовательных услуг\13. Кашканов\Логотип\вариант-1---инверсный-без-границ---исправленный-на-синем-фоне-в-круге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8" y="38100"/>
            <a:ext cx="67468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701040" y="3861060"/>
            <a:ext cx="1620000" cy="2160000"/>
          </a:xfrm>
          <a:ln>
            <a:noFill/>
          </a:ln>
          <a:effectLst>
            <a:outerShdw blurRad="254000" dist="38100" dir="2700000" sx="99000" sy="99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1600">
                <a:effectLst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434060"/>
            <a:ext cx="7543800" cy="3075090"/>
          </a:xfrm>
        </p:spPr>
        <p:txBody>
          <a:bodyPr anchor="t">
            <a:noAutofit/>
          </a:bodyPr>
          <a:lstStyle>
            <a:lvl1pPr>
              <a:defRPr sz="500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254000" dist="38100" dir="2700000" sx="99000" sy="99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/>
          </p:nvPr>
        </p:nvSpPr>
        <p:spPr>
          <a:xfrm>
            <a:off x="2411413" y="4437375"/>
            <a:ext cx="4321175" cy="1655763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rgbClr val="002948"/>
                </a:solidFill>
              </a:defRPr>
            </a:lvl1pPr>
            <a:lvl2pPr marL="266700" indent="-266700" algn="l">
              <a:defRPr sz="1800">
                <a:solidFill>
                  <a:srgbClr val="004070"/>
                </a:solidFill>
              </a:defRPr>
            </a:lvl2pPr>
            <a:lvl3pPr marL="266700" indent="-266700" algn="l">
              <a:defRPr sz="1800">
                <a:solidFill>
                  <a:srgbClr val="004070"/>
                </a:solidFill>
              </a:defRPr>
            </a:lvl3pPr>
            <a:lvl5pPr marL="1143000" indent="0">
              <a:buNone/>
              <a:defRPr sz="1800">
                <a:solidFill>
                  <a:srgbClr val="004070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08643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1 сини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2"/>
          <a:stretch/>
        </p:blipFill>
        <p:spPr>
          <a:xfrm>
            <a:off x="-1" y="5526070"/>
            <a:ext cx="9144000" cy="1341120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 hasCustomPrompt="1"/>
          </p:nvPr>
        </p:nvSpPr>
        <p:spPr>
          <a:xfrm>
            <a:off x="6701040" y="3501010"/>
            <a:ext cx="1620000" cy="2160000"/>
          </a:xfrm>
          <a:ln w="3175"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>
            <a:lvl1pPr marL="0" indent="0" algn="ctr">
              <a:buNone/>
              <a:defRPr sz="1600" b="0">
                <a:ln w="6350">
                  <a:noFill/>
                </a:ln>
                <a:solidFill>
                  <a:srgbClr val="004E88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ru-RU" dirty="0" smtClean="0"/>
              <a:t>ФОТО здесь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999568" y="6453420"/>
            <a:ext cx="176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1pPr>
          </a:lstStyle>
          <a:p>
            <a:r>
              <a:rPr lang="ru-RU" dirty="0" smtClean="0">
                <a:solidFill>
                  <a:prstClr val="white"/>
                </a:solidFill>
                <a:effectLst/>
              </a:rPr>
              <a:t>Нижний Новгород</a:t>
            </a:r>
            <a:endParaRPr lang="ru-RU" dirty="0">
              <a:solidFill>
                <a:prstClr val="white"/>
              </a:solidFill>
              <a:effectLst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2411413" y="4005080"/>
            <a:ext cx="4289627" cy="1655763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rgbClr val="004E88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266700" indent="-266700" algn="l">
              <a:defRPr sz="1800">
                <a:solidFill>
                  <a:srgbClr val="004070"/>
                </a:solidFill>
              </a:defRPr>
            </a:lvl2pPr>
            <a:lvl3pPr marL="266700" indent="-266700" algn="l">
              <a:defRPr sz="1800">
                <a:solidFill>
                  <a:srgbClr val="004070"/>
                </a:solidFill>
              </a:defRPr>
            </a:lvl3pPr>
            <a:lvl5pPr marL="1143000" indent="0">
              <a:buNone/>
              <a:defRPr sz="1800">
                <a:solidFill>
                  <a:srgbClr val="004070"/>
                </a:solidFill>
              </a:defRPr>
            </a:lvl5pPr>
          </a:lstStyle>
          <a:p>
            <a:pPr lvl="0"/>
            <a:r>
              <a:rPr lang="ru-RU" dirty="0" smtClean="0"/>
              <a:t>ФИО, Должность, Кафедра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380" y="1070794"/>
            <a:ext cx="8929240" cy="3150150"/>
          </a:xfrm>
          <a:ln>
            <a:noFill/>
          </a:ln>
          <a:effectLst/>
        </p:spPr>
        <p:txBody>
          <a:bodyPr anchor="t">
            <a:noAutofit/>
          </a:bodyPr>
          <a:lstStyle>
            <a:lvl1pPr algn="ctr">
              <a:defRPr sz="4400">
                <a:ln>
                  <a:noFill/>
                </a:ln>
                <a:solidFill>
                  <a:srgbClr val="004E88"/>
                </a:solidFill>
                <a:effectLst/>
                <a:latin typeface="Cambria" panose="02040503050406030204" pitchFamily="18" charset="0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052540" y="197943"/>
            <a:ext cx="8091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4E88"/>
                </a:solidFill>
                <a:latin typeface="Arial Narrow" pitchFamily="34" charset="0"/>
              </a:rPr>
              <a:t>ПРИВОЛЖСКИЙ ИНСТИТУТ </a:t>
            </a:r>
          </a:p>
          <a:p>
            <a:r>
              <a:rPr lang="ru-RU" sz="1600" dirty="0" smtClean="0">
                <a:solidFill>
                  <a:srgbClr val="004E88"/>
                </a:solidFill>
                <a:latin typeface="Arial Narrow" pitchFamily="34" charset="0"/>
              </a:rPr>
              <a:t>ПОВЫШЕНИЯ КВАЛИФИКАЦИИ ФНС РОССИИ</a:t>
            </a:r>
            <a:endParaRPr lang="ru-RU" sz="1600" dirty="0">
              <a:solidFill>
                <a:srgbClr val="004E88"/>
              </a:solidFill>
              <a:latin typeface="Arial Narrow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0" y="71440"/>
            <a:ext cx="837781" cy="83778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 userDrawn="1"/>
        </p:nvCxnSpPr>
        <p:spPr>
          <a:xfrm>
            <a:off x="143385" y="864000"/>
            <a:ext cx="8857230" cy="0"/>
          </a:xfrm>
          <a:prstGeom prst="line">
            <a:avLst/>
          </a:prstGeom>
          <a:ln>
            <a:solidFill>
              <a:srgbClr val="0066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2 оранжевы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3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2"/>
          <a:stretch/>
        </p:blipFill>
        <p:spPr>
          <a:xfrm>
            <a:off x="-1" y="5526070"/>
            <a:ext cx="9144000" cy="1341120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3999568" y="6453420"/>
            <a:ext cx="176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1pPr>
          </a:lstStyle>
          <a:p>
            <a:r>
              <a:rPr lang="ru-RU" dirty="0" smtClean="0">
                <a:solidFill>
                  <a:prstClr val="white"/>
                </a:solidFill>
                <a:effectLst/>
              </a:rPr>
              <a:t>Нижний Новгород</a:t>
            </a:r>
            <a:endParaRPr lang="ru-RU" dirty="0">
              <a:solidFill>
                <a:prstClr val="white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380" y="1070794"/>
            <a:ext cx="8929240" cy="3150150"/>
          </a:xfrm>
          <a:ln>
            <a:noFill/>
          </a:ln>
          <a:effectLst/>
        </p:spPr>
        <p:txBody>
          <a:bodyPr anchor="t">
            <a:noAutofit/>
          </a:bodyPr>
          <a:lstStyle>
            <a:lvl1pPr algn="ctr">
              <a:defRPr sz="4400">
                <a:ln>
                  <a:noFill/>
                </a:ln>
                <a:solidFill>
                  <a:srgbClr val="FA6500"/>
                </a:solidFill>
                <a:effectLst/>
                <a:latin typeface="Cambria" panose="02040503050406030204" pitchFamily="18" charset="0"/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52540" y="197943"/>
            <a:ext cx="8091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4E88"/>
                </a:solidFill>
                <a:latin typeface="Arial Narrow" pitchFamily="34" charset="0"/>
              </a:rPr>
              <a:t>ПРИВОЛЖСКИЙ ИНСТИТУТ </a:t>
            </a:r>
          </a:p>
          <a:p>
            <a:r>
              <a:rPr lang="ru-RU" sz="1600" dirty="0" smtClean="0">
                <a:solidFill>
                  <a:srgbClr val="004E88"/>
                </a:solidFill>
                <a:latin typeface="Arial Narrow" pitchFamily="34" charset="0"/>
              </a:rPr>
              <a:t>ПОВЫШЕНИЯ КВАЛИФИКАЦИИ ФНС РОССИИ</a:t>
            </a:r>
            <a:endParaRPr lang="ru-RU" sz="1600" dirty="0">
              <a:solidFill>
                <a:srgbClr val="004E88"/>
              </a:solidFill>
              <a:latin typeface="Arial Narrow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0" y="71440"/>
            <a:ext cx="837781" cy="837781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 userDrawn="1"/>
        </p:nvCxnSpPr>
        <p:spPr>
          <a:xfrm>
            <a:off x="143385" y="864000"/>
            <a:ext cx="8857230" cy="0"/>
          </a:xfrm>
          <a:prstGeom prst="line">
            <a:avLst/>
          </a:prstGeom>
          <a:ln>
            <a:solidFill>
              <a:srgbClr val="0066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0"/>
          <p:cNvSpPr>
            <a:spLocks noGrp="1"/>
          </p:cNvSpPr>
          <p:nvPr>
            <p:ph type="pic" sz="quarter" idx="13" hasCustomPrompt="1"/>
          </p:nvPr>
        </p:nvSpPr>
        <p:spPr>
          <a:xfrm>
            <a:off x="6701040" y="3501010"/>
            <a:ext cx="1620000" cy="2160000"/>
          </a:xfrm>
          <a:ln w="3175"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>
            <a:lvl1pPr marL="0" indent="0" algn="ctr">
              <a:buNone/>
              <a:defRPr sz="1600" b="0">
                <a:ln w="6350">
                  <a:noFill/>
                </a:ln>
                <a:solidFill>
                  <a:srgbClr val="004E88"/>
                </a:solidFill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ru-RU" dirty="0" smtClean="0"/>
              <a:t>ФОТО здесь</a:t>
            </a:r>
          </a:p>
        </p:txBody>
      </p:sp>
      <p:sp>
        <p:nvSpPr>
          <p:cNvPr id="17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2411413" y="4005080"/>
            <a:ext cx="4289627" cy="1655763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rgbClr val="004E88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266700" indent="-266700" algn="l">
              <a:defRPr sz="1800">
                <a:solidFill>
                  <a:srgbClr val="004070"/>
                </a:solidFill>
              </a:defRPr>
            </a:lvl2pPr>
            <a:lvl3pPr marL="266700" indent="-266700" algn="l">
              <a:defRPr sz="1800">
                <a:solidFill>
                  <a:srgbClr val="004070"/>
                </a:solidFill>
              </a:defRPr>
            </a:lvl3pPr>
            <a:lvl5pPr marL="1143000" indent="0">
              <a:buNone/>
              <a:defRPr sz="1800">
                <a:solidFill>
                  <a:srgbClr val="004070"/>
                </a:solidFill>
              </a:defRPr>
            </a:lvl5pPr>
          </a:lstStyle>
          <a:p>
            <a:pPr lvl="0"/>
            <a:r>
              <a:rPr lang="ru-RU" dirty="0" smtClean="0"/>
              <a:t>ФИО, Должность, Кафедра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94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" y="-570"/>
            <a:ext cx="333140" cy="333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4" y="692620"/>
            <a:ext cx="8784000" cy="792110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rgbClr val="004E88"/>
                </a:solidFill>
                <a:latin typeface="Cambria" panose="020405030504060302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88" y="1628750"/>
            <a:ext cx="8784000" cy="3888540"/>
          </a:xfrm>
        </p:spPr>
        <p:txBody>
          <a:bodyPr anchor="t">
            <a:noAutofit/>
          </a:bodyPr>
          <a:lstStyle>
            <a:lvl1pPr>
              <a:buClr>
                <a:srgbClr val="FA6500"/>
              </a:buClr>
              <a:defRPr sz="2800">
                <a:solidFill>
                  <a:srgbClr val="004E88"/>
                </a:solidFill>
              </a:defRPr>
            </a:lvl1pPr>
            <a:lvl2pPr>
              <a:buClr>
                <a:srgbClr val="FA6500"/>
              </a:buClr>
              <a:defRPr sz="2400">
                <a:solidFill>
                  <a:srgbClr val="004E88"/>
                </a:solidFill>
              </a:defRPr>
            </a:lvl2pPr>
            <a:lvl3pPr>
              <a:buClr>
                <a:srgbClr val="FA6500"/>
              </a:buClr>
              <a:defRPr sz="2400">
                <a:solidFill>
                  <a:srgbClr val="004E88"/>
                </a:solidFill>
              </a:defRPr>
            </a:lvl3pPr>
            <a:lvl4pPr>
              <a:buClr>
                <a:srgbClr val="FA6500"/>
              </a:buClr>
              <a:defRPr sz="2000">
                <a:solidFill>
                  <a:srgbClr val="004E88"/>
                </a:solidFill>
              </a:defRPr>
            </a:lvl4pPr>
            <a:lvl5pPr>
              <a:buClr>
                <a:srgbClr val="FA6500"/>
              </a:buClr>
              <a:defRPr sz="2000">
                <a:solidFill>
                  <a:srgbClr val="004E88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23413" y="27786"/>
            <a:ext cx="8353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4E88"/>
                </a:solidFill>
                <a:latin typeface="Arial Narrow" pitchFamily="34" charset="0"/>
              </a:rPr>
              <a:t>Приволжский Институт повышения квалификации ФНС России</a:t>
            </a:r>
            <a:endParaRPr lang="ru-RU" sz="1200" dirty="0">
              <a:solidFill>
                <a:srgbClr val="004E88"/>
              </a:solidFill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0540" y="6156098"/>
            <a:ext cx="61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50FB50B-C426-4715-BEE4-021F2EA88C50}" type="slidenum">
              <a:rPr lang="ru-RU" smtClean="0">
                <a:solidFill>
                  <a:srgbClr val="004E88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pPr algn="r"/>
              <a:t>‹#›</a:t>
            </a:fld>
            <a:endParaRPr lang="ru-RU" dirty="0">
              <a:solidFill>
                <a:srgbClr val="004E88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108269" y="324000"/>
            <a:ext cx="8857230" cy="0"/>
          </a:xfrm>
          <a:prstGeom prst="line">
            <a:avLst/>
          </a:prstGeom>
          <a:ln>
            <a:solidFill>
              <a:srgbClr val="0066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9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на  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460540" y="6156098"/>
            <a:ext cx="61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50FB50B-C426-4715-BEE4-021F2EA88C50}" type="slidenum">
              <a:rPr lang="ru-RU" smtClean="0">
                <a:solidFill>
                  <a:srgbClr val="004E88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pPr algn="r"/>
              <a:t>‹#›</a:t>
            </a:fld>
            <a:endParaRPr lang="ru-RU" dirty="0">
              <a:solidFill>
                <a:srgbClr val="004E88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2388" y="692620"/>
            <a:ext cx="8784000" cy="792110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rgbClr val="004E88"/>
                </a:solidFill>
                <a:latin typeface="Cambria" panose="020405030504060302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2388" y="1628750"/>
            <a:ext cx="8784000" cy="3888540"/>
          </a:xfrm>
        </p:spPr>
        <p:txBody>
          <a:bodyPr anchor="t">
            <a:noAutofit/>
          </a:bodyPr>
          <a:lstStyle>
            <a:lvl1pPr>
              <a:buClr>
                <a:srgbClr val="FA6500"/>
              </a:buClr>
              <a:defRPr sz="2800">
                <a:solidFill>
                  <a:srgbClr val="004E88"/>
                </a:solidFill>
              </a:defRPr>
            </a:lvl1pPr>
            <a:lvl2pPr>
              <a:buClr>
                <a:srgbClr val="FA6500"/>
              </a:buClr>
              <a:defRPr sz="2400">
                <a:solidFill>
                  <a:srgbClr val="004E88"/>
                </a:solidFill>
              </a:defRPr>
            </a:lvl2pPr>
            <a:lvl3pPr>
              <a:buClr>
                <a:srgbClr val="FA6500"/>
              </a:buClr>
              <a:defRPr sz="2400">
                <a:solidFill>
                  <a:srgbClr val="004E88"/>
                </a:solidFill>
              </a:defRPr>
            </a:lvl3pPr>
            <a:lvl4pPr>
              <a:buClr>
                <a:srgbClr val="FA6500"/>
              </a:buClr>
              <a:defRPr sz="2000">
                <a:solidFill>
                  <a:srgbClr val="004E88"/>
                </a:solidFill>
              </a:defRPr>
            </a:lvl4pPr>
            <a:lvl5pPr>
              <a:buClr>
                <a:srgbClr val="FA6500"/>
              </a:buClr>
              <a:defRPr sz="2000">
                <a:solidFill>
                  <a:srgbClr val="004E88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3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9BE6-877A-4386-9706-115491673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3227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9BE6-877A-4386-9706-115491673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915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9BE6-877A-4386-9706-115491673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82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9BE6-877A-4386-9706-115491673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4349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9BE6-877A-4386-9706-115491673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192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9BE6-877A-4386-9706-115491673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895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9BE6-877A-4386-9706-115491673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197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69BE6-877A-4386-9706-115491673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209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69BE6-877A-4386-9706-115491673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0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7" r:id="rId12"/>
    <p:sldLayoutId id="2147483678" r:id="rId13"/>
    <p:sldLayoutId id="2147483679" r:id="rId14"/>
  </p:sldLayoutIdLst>
  <p:transition spd="slow">
    <p:randomBar dir="vert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000" y="908650"/>
            <a:ext cx="8784000" cy="136819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00" y="2276840"/>
            <a:ext cx="8784000" cy="295241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endParaRPr lang="ru-RU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dirty="0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40C6FC4-01C5-40DD-998A-0355B604F12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6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rgbClr val="004E88"/>
          </a:solidFill>
          <a:latin typeface="Microsoft Sans Serif" panose="020B0604020202020204" pitchFamily="34" charset="0"/>
          <a:ea typeface="+mj-ea"/>
          <a:cs typeface="Microsoft Sans Serif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rgbClr val="002948"/>
          </a:solidFill>
          <a:latin typeface="Corbel" pitchFamily="34" charset="0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rgbClr val="002948"/>
          </a:solidFill>
          <a:latin typeface="Corbel" pitchFamily="34" charset="0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rgbClr val="002948"/>
          </a:solidFill>
          <a:latin typeface="Corbel" pitchFamily="34" charset="0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rgbClr val="002948"/>
          </a:solidFill>
          <a:latin typeface="Corbel" pitchFamily="34" charset="0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rgbClr val="002948"/>
          </a:solidFill>
          <a:latin typeface="Corbel" pitchFamily="34" charset="0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566" b="5566"/>
          <a:stretch>
            <a:fillRect/>
          </a:stretch>
        </p:blipFill>
        <p:spPr>
          <a:xfrm>
            <a:off x="6700838" y="3860800"/>
            <a:ext cx="1620837" cy="2160588"/>
          </a:xfr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764704"/>
            <a:ext cx="7543800" cy="2088232"/>
          </a:xfrm>
          <a:extLst/>
        </p:spPr>
        <p:txBody>
          <a:bodyPr/>
          <a:lstStyle/>
          <a:p>
            <a:pPr>
              <a:defRPr/>
            </a:pPr>
            <a:r>
              <a:rPr lang="ru-RU" sz="3600" b="1" dirty="0">
                <a:effectLst/>
              </a:rPr>
              <a:t>О ВНЕДРЕНИИ ГИБКИХ </a:t>
            </a:r>
            <a:r>
              <a:rPr lang="ru-RU" sz="3600" b="1" dirty="0" smtClean="0">
                <a:effectLst/>
              </a:rPr>
              <a:t>ПРОГРАММ </a:t>
            </a:r>
            <a:r>
              <a:rPr lang="ru-RU" sz="3600" b="1" dirty="0">
                <a:effectLst/>
              </a:rPr>
              <a:t>ОБУЧЕНИЯ</a:t>
            </a:r>
            <a:endParaRPr lang="ru-RU" sz="3400" dirty="0">
              <a:effectLst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quarter" idx="15"/>
          </p:nvPr>
        </p:nvSpPr>
        <p:spPr>
          <a:xfrm>
            <a:off x="396875" y="4076700"/>
            <a:ext cx="6264275" cy="1655763"/>
          </a:xfr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3200" b="1" smtClean="0"/>
              <a:t>Кожанова Ирина Викторовна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2400" smtClean="0"/>
              <a:t>проректор по учебной работе,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2400" smtClean="0"/>
              <a:t>кандидат психологических наук, доцент</a:t>
            </a:r>
          </a:p>
        </p:txBody>
      </p:sp>
    </p:spTree>
    <p:extLst>
      <p:ext uri="{BB962C8B-B14F-4D97-AF65-F5344CB8AC3E}">
        <p14:creationId xmlns:p14="http://schemas.microsoft.com/office/powerpoint/2010/main" val="6954495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bs.twimg.com/media/D0l7Ff1X0AYWuFx.jpg:lar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486" y="2948569"/>
            <a:ext cx="2364246" cy="236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9144000" cy="584200"/>
          </a:xfrm>
          <a:prstGeom prst="rect">
            <a:avLst/>
          </a:prstGeom>
          <a:gradFill flip="none" rotWithShape="1">
            <a:gsLst>
              <a:gs pos="58000">
                <a:schemeClr val="bg1">
                  <a:lumMod val="85000"/>
                  <a:alpha val="25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22767" y="703168"/>
            <a:ext cx="6890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6BC"/>
                </a:solidFill>
                <a:latin typeface="Arial Narrow" panose="020B0606020202030204" pitchFamily="34" charset="0"/>
              </a:rPr>
              <a:t>Формирование целевого имиджа, поддержание положительной репутации Института </a:t>
            </a:r>
            <a:endParaRPr lang="ru-RU" sz="2400" b="1" dirty="0">
              <a:solidFill>
                <a:srgbClr val="FF63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733" y="5147382"/>
            <a:ext cx="2653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66BC"/>
                </a:solidFill>
                <a:latin typeface="Arial Narrow" panose="020B0606020202030204" pitchFamily="34" charset="0"/>
              </a:rPr>
              <a:t>Совершенствование </a:t>
            </a:r>
          </a:p>
          <a:p>
            <a:pPr algn="ctr"/>
            <a:r>
              <a:rPr lang="ru-RU" sz="1600" dirty="0">
                <a:solidFill>
                  <a:srgbClr val="0066BC"/>
                </a:solidFill>
                <a:latin typeface="Arial Narrow" panose="020B0606020202030204" pitchFamily="34" charset="0"/>
              </a:rPr>
              <a:t>внутренних процессов управления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2013" y="685956"/>
            <a:ext cx="432998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Задача 4</a:t>
            </a:r>
            <a:endParaRPr lang="ru-RU" sz="2800" b="1" dirty="0">
              <a:solidFill>
                <a:srgbClr val="FF660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013" y="2096182"/>
            <a:ext cx="420423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Реализация</a:t>
            </a:r>
            <a:endParaRPr lang="ru-RU" sz="2800" b="1" dirty="0">
              <a:solidFill>
                <a:srgbClr val="FF66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84762" y="5162500"/>
            <a:ext cx="2114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Продвижение </a:t>
            </a:r>
            <a:endParaRPr lang="en-US" sz="1600" dirty="0" smtClean="0">
              <a:solidFill>
                <a:srgbClr val="0066BC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и </a:t>
            </a:r>
            <a:r>
              <a:rPr lang="ru-RU" sz="1600" dirty="0">
                <a:solidFill>
                  <a:srgbClr val="0066BC"/>
                </a:solidFill>
                <a:latin typeface="Arial Narrow" panose="020B0606020202030204" pitchFamily="34" charset="0"/>
              </a:rPr>
              <a:t>укрепление </a:t>
            </a:r>
          </a:p>
          <a:p>
            <a:pPr algn="ctr"/>
            <a:r>
              <a:rPr lang="ru-RU" sz="1600" dirty="0">
                <a:solidFill>
                  <a:srgbClr val="0066BC"/>
                </a:solidFill>
                <a:latin typeface="Arial Narrow" panose="020B0606020202030204" pitchFamily="34" charset="0"/>
              </a:rPr>
              <a:t>бренда Института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00539" y="5141204"/>
            <a:ext cx="2912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Взаимодействие с научным сообществом и органами государственной власти</a:t>
            </a:r>
            <a:endParaRPr lang="ru-RU" sz="1600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44147" y="2065471"/>
            <a:ext cx="8468925" cy="3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47" y="2922110"/>
            <a:ext cx="2630606" cy="217763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16" y="2385092"/>
            <a:ext cx="1781548" cy="1781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t="3955" b="-1"/>
          <a:stretch/>
        </p:blipFill>
        <p:spPr>
          <a:xfrm>
            <a:off x="6030295" y="2912533"/>
            <a:ext cx="2653019" cy="21872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702" y="911492"/>
            <a:ext cx="1408298" cy="1408298"/>
          </a:xfrm>
          <a:prstGeom prst="rect">
            <a:avLst/>
          </a:prstGeom>
        </p:spPr>
      </p:pic>
      <p:sp>
        <p:nvSpPr>
          <p:cNvPr id="8" name="Прямоугольник 7"/>
          <p:cNvSpPr>
            <a:spLocks/>
          </p:cNvSpPr>
          <p:nvPr/>
        </p:nvSpPr>
        <p:spPr>
          <a:xfrm rot="10800000" flipV="1">
            <a:off x="90862" y="972233"/>
            <a:ext cx="4264091" cy="2988125"/>
          </a:xfrm>
          <a:prstGeom prst="rect">
            <a:avLst/>
          </a:prstGeom>
          <a:gradFill>
            <a:gsLst>
              <a:gs pos="0">
                <a:srgbClr val="E9F2FB">
                  <a:alpha val="29000"/>
                </a:srgbClr>
              </a:gs>
              <a:gs pos="90000">
                <a:srgbClr val="627BB7">
                  <a:lumMod val="97000"/>
                  <a:alpha val="3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3" y="975245"/>
            <a:ext cx="1934845" cy="128079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Рисунок 9" descr="https://pp.userapi.com/c846320/v846320688/66b92/2lzcCLECx7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46" y="975244"/>
            <a:ext cx="1920875" cy="128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2" y="2406900"/>
            <a:ext cx="1934845" cy="128079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2" name="Прямоугольник 11"/>
          <p:cNvSpPr>
            <a:spLocks/>
          </p:cNvSpPr>
          <p:nvPr/>
        </p:nvSpPr>
        <p:spPr>
          <a:xfrm rot="16200000" flipV="1">
            <a:off x="4304096" y="1216795"/>
            <a:ext cx="1486904" cy="997779"/>
          </a:xfrm>
          <a:prstGeom prst="rect">
            <a:avLst/>
          </a:prstGeom>
          <a:gradFill>
            <a:gsLst>
              <a:gs pos="0">
                <a:srgbClr val="E9F2FB">
                  <a:alpha val="29000"/>
                </a:srgbClr>
              </a:gs>
              <a:gs pos="90000">
                <a:srgbClr val="627BB7">
                  <a:lumMod val="97000"/>
                  <a:alpha val="30000"/>
                </a:srgbClr>
              </a:gs>
            </a:gsLst>
            <a:lin ang="16200000" scaled="1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endParaRPr lang="ru-RU"/>
          </a:p>
        </p:txBody>
      </p:sp>
      <p:sp>
        <p:nvSpPr>
          <p:cNvPr id="13" name="Прямоугольник 12"/>
          <p:cNvSpPr>
            <a:spLocks/>
          </p:cNvSpPr>
          <p:nvPr/>
        </p:nvSpPr>
        <p:spPr>
          <a:xfrm flipV="1">
            <a:off x="94037" y="4111219"/>
            <a:ext cx="1772085" cy="1011143"/>
          </a:xfrm>
          <a:prstGeom prst="rect">
            <a:avLst/>
          </a:prstGeom>
          <a:gradFill>
            <a:gsLst>
              <a:gs pos="0">
                <a:srgbClr val="E9F2FB">
                  <a:alpha val="29000"/>
                </a:srgbClr>
              </a:gs>
              <a:gs pos="90000">
                <a:srgbClr val="627BB7">
                  <a:lumMod val="97000"/>
                  <a:alpha val="30000"/>
                </a:srgbClr>
              </a:gs>
            </a:gsLst>
            <a:lin ang="16200000" scaled="1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0" t="49111" b="13479"/>
          <a:stretch/>
        </p:blipFill>
        <p:spPr>
          <a:xfrm>
            <a:off x="5531326" y="256475"/>
            <a:ext cx="3707904" cy="432048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2610239" y="2872269"/>
            <a:ext cx="6533761" cy="281590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A6500"/>
                </a:solidFill>
                <a:cs typeface="Microsoft Sans Serif" panose="020B0604020202020204" pitchFamily="34" charset="0"/>
              </a:rPr>
              <a:t>ШКОЛА РУКОВОДИТЕЛЯ</a:t>
            </a:r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Индивидуальные образовательные траектории</a:t>
            </a:r>
            <a:endParaRPr lang="ru-RU" sz="28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215" y="359235"/>
            <a:ext cx="8784000" cy="79211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Почему именно </a:t>
            </a:r>
            <a:r>
              <a:rPr lang="ru-RU" b="1" dirty="0" smtClean="0">
                <a:solidFill>
                  <a:srgbClr val="FA6500"/>
                </a:solidFill>
              </a:rPr>
              <a:t>ШКОЛА РУКОВОДИТЕЛЯ?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6851" y="1302777"/>
            <a:ext cx="8784000" cy="383839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Это 15 векторов (модулей) развития  управленческого потенциала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Вы сможете выбрать любые заинтересовавшие вас модули</a:t>
            </a:r>
            <a:endParaRPr lang="ru-RU" sz="24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</a:rPr>
              <a:t>В</a:t>
            </a:r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</a:rPr>
              <a:t>течении года </a:t>
            </a:r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Вы сможете  пройти 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</a:rPr>
              <a:t>очно и/или дистанционно </a:t>
            </a:r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выбранные модули, 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</a:rPr>
              <a:t>обеспечив развитие желаемых </a:t>
            </a:r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компетенций</a:t>
            </a:r>
            <a:endParaRPr lang="ru-RU" sz="24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</a:rPr>
              <a:t>З</a:t>
            </a:r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а 2-3 дня Вы разовьете профессиональные и </a:t>
            </a:r>
            <a:r>
              <a:rPr lang="ru-RU" sz="2400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надпрофессиональные</a:t>
            </a:r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 навыки, необходимые современному руководителю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4355" y="5803350"/>
            <a:ext cx="874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A6500"/>
                </a:solidFill>
                <a:latin typeface="Cambria" panose="02040503050406030204" pitchFamily="18" charset="0"/>
                <a:cs typeface="Microsoft Sans Serif" panose="020B0604020202020204" pitchFamily="34" charset="0"/>
              </a:rPr>
              <a:t>Станьте эффективным руководителем вместе с нами!</a:t>
            </a:r>
          </a:p>
        </p:txBody>
      </p:sp>
    </p:spTree>
    <p:extLst>
      <p:ext uri="{BB962C8B-B14F-4D97-AF65-F5344CB8AC3E}">
        <p14:creationId xmlns:p14="http://schemas.microsoft.com/office/powerpoint/2010/main" val="96827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899" y="534934"/>
            <a:ext cx="8473569" cy="31415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Очная форма обучения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122386"/>
              </p:ext>
            </p:extLst>
          </p:nvPr>
        </p:nvGraphicFramePr>
        <p:xfrm>
          <a:off x="203291" y="809899"/>
          <a:ext cx="8540178" cy="5943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48074"/>
                <a:gridCol w="6775740"/>
                <a:gridCol w="1116364"/>
              </a:tblGrid>
              <a:tr h="61645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№ п/п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Название модуля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Объем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(час.)</a:t>
                      </a:r>
                      <a:endParaRPr lang="ru-RU" sz="18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</a:tr>
              <a:tr h="35226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Командообразование и фасилитация в налоговых органах 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5226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2.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Лидерство в государственном управлении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5774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3.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Управление проектами как инновационная технология в системе современного государственного управления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36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5226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4.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Самоменеджент руководителя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5226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5.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Эффективные коммуникации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5226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6.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Искусство публичного выступления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5226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7.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Стрессменеджент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и 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саморегуляция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руководителя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5226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8.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Эмоциональный интеллект для руководителя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5774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9.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Налоговый контроль на основе риск-анализа и побуждение налогоплательщика к добровольному исполнению своих обязательств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5226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10.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Цифровая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т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рансформация налоговых органов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61645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11.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Современные информационные технологии в деятельности руководителя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</a:p>
                    <a:p>
                      <a:pPr algn="ctr"/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1225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12.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Управление потенциалом сотрудников</a:t>
                      </a:r>
                    </a:p>
                    <a:p>
                      <a:pPr marL="0" algn="l" defTabSz="914400" rtl="0" eaLnBrk="1" latinLnBrk="0" hangingPunct="1"/>
                      <a:endParaRPr lang="ru-RU" sz="1600" kern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24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14678" y="6488668"/>
            <a:ext cx="458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Итоговая 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аттестация – защита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88234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490" y="4251402"/>
            <a:ext cx="2130605" cy="21306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509" y="953235"/>
            <a:ext cx="8783793" cy="7818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A6500"/>
                </a:solidFill>
              </a:rPr>
              <a:t>Заочная форма обучения с применением дистанционных образовательных технологий и электронного обучения</a:t>
            </a:r>
            <a:br>
              <a:rPr lang="ru-RU" b="1" dirty="0">
                <a:solidFill>
                  <a:srgbClr val="FA650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</a:rPr>
              <a:t>Содержание</a:t>
            </a:r>
            <a:endParaRPr lang="ru-RU" sz="27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42208"/>
              </p:ext>
            </p:extLst>
          </p:nvPr>
        </p:nvGraphicFramePr>
        <p:xfrm>
          <a:off x="375503" y="2375312"/>
          <a:ext cx="8686799" cy="2021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60314"/>
                <a:gridCol w="6952066"/>
                <a:gridCol w="107441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№ п/п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ambria" panose="02040503050406030204" pitchFamily="18" charset="0"/>
                        </a:rPr>
                        <a:t>Название модуля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Объем</a:t>
                      </a:r>
                    </a:p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(часов)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Экономическая грамотность руководителя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2.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Репутационный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менеджмент органов государственной власти в условиях развития информационного общества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18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3.</a:t>
                      </a:r>
                      <a:endParaRPr lang="ru-RU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Управление изменениями в налоговых органах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22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77908" y="6274979"/>
            <a:ext cx="4278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И</a:t>
            </a: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тоговая 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аттестация - тестирование </a:t>
            </a:r>
          </a:p>
        </p:txBody>
      </p:sp>
    </p:spTree>
    <p:extLst>
      <p:ext uri="{BB962C8B-B14F-4D97-AF65-F5344CB8AC3E}">
        <p14:creationId xmlns:p14="http://schemas.microsoft.com/office/powerpoint/2010/main" val="288948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2" y="429304"/>
            <a:ext cx="8784000" cy="792110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Командообразование и </a:t>
            </a:r>
            <a:r>
              <a:rPr lang="ru-RU" sz="3200" b="1" dirty="0" err="1">
                <a:solidFill>
                  <a:srgbClr val="FA6500"/>
                </a:solidFill>
              </a:rPr>
              <a:t>фасилитация</a:t>
            </a:r>
            <a:r>
              <a:rPr lang="ru-RU" sz="3200" b="1" dirty="0">
                <a:solidFill>
                  <a:srgbClr val="FA6500"/>
                </a:solidFill>
              </a:rPr>
              <a:t> </a:t>
            </a:r>
            <a:br>
              <a:rPr lang="ru-RU" sz="3200" b="1" dirty="0">
                <a:solidFill>
                  <a:srgbClr val="FA6500"/>
                </a:solidFill>
              </a:rPr>
            </a:br>
            <a:r>
              <a:rPr lang="ru-RU" sz="3200" b="1" dirty="0">
                <a:solidFill>
                  <a:srgbClr val="FA6500"/>
                </a:solidFill>
              </a:rPr>
              <a:t>в налоговых органах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92796" y="1271417"/>
            <a:ext cx="7919884" cy="8279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Программа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повышения квалификации</a:t>
            </a:r>
            <a:b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18 часов (очно)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81414" y="2099345"/>
            <a:ext cx="570513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Для кого эта программа? </a:t>
            </a: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Подходит всем!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5035" y="2634018"/>
            <a:ext cx="8247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cap="all" dirty="0">
                <a:solidFill>
                  <a:srgbClr val="002060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РАБОТА В </a:t>
            </a:r>
            <a:r>
              <a:rPr lang="ru-RU" b="1" cap="all" dirty="0" smtClean="0">
                <a:solidFill>
                  <a:srgbClr val="002060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КОМАНДЕ </a:t>
            </a:r>
            <a:r>
              <a:rPr lang="ru-RU" b="1" cap="all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–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это возможность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  улучшить взаимодействие между сотрудниками и подразделениями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организации,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сформировать навык понимать и использовать сильные стороны друг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друга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.</a:t>
            </a:r>
            <a:endParaRPr lang="ru-RU" dirty="0" smtClean="0">
              <a:solidFill>
                <a:srgbClr val="002060"/>
              </a:solidFill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1424" y="3719669"/>
            <a:ext cx="549125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Вы узнаете:</a:t>
            </a:r>
          </a:p>
          <a:p>
            <a:pPr marL="285750" indent="-285750" algn="ctr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Как создать эффективную команду.</a:t>
            </a:r>
          </a:p>
          <a:p>
            <a:pPr marL="285750" indent="-285750" algn="ctr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Как провести результативное совещание и любую конструктивную встречу.</a:t>
            </a:r>
          </a:p>
        </p:txBody>
      </p:sp>
      <p:pic>
        <p:nvPicPr>
          <p:cNvPr id="1026" name="Picture 2" descr="https://clipartix.com/wp-content/uploads/2016/07/Teamwork-images-of-team-work-clip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2" y="3601416"/>
            <a:ext cx="2772072" cy="27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02832" y="545015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</a:rPr>
              <a:t>Получите в свой «чемоданчик» - инструменты успешной группой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коммуникации!!!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02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88" y="3943011"/>
            <a:ext cx="3409378" cy="22729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14" y="416858"/>
            <a:ext cx="8784000" cy="50309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Лидерство в государственном управлении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92796" y="954949"/>
            <a:ext cx="7919884" cy="8279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Программа </a:t>
            </a:r>
            <a:r>
              <a:rPr lang="ru-RU" sz="2400" dirty="0">
                <a:latin typeface="Cambria" panose="02040503050406030204" pitchFamily="18" charset="0"/>
              </a:rPr>
              <a:t>повышения квалификации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 smtClean="0">
                <a:latin typeface="Cambria" panose="02040503050406030204" pitchFamily="18" charset="0"/>
              </a:rPr>
              <a:t>18 часов (очно)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070" y="2016919"/>
            <a:ext cx="8247645" cy="38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Цель курса </a:t>
            </a:r>
            <a:r>
              <a:rPr lang="en-US" b="1" dirty="0">
                <a:solidFill>
                  <a:srgbClr val="0070C0"/>
                </a:solidFill>
                <a:latin typeface="Cambria" panose="02040503050406030204" pitchFamily="18" charset="0"/>
              </a:rPr>
              <a:t>Soft Skills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– развитие лидерских компетенций 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070" y="2427801"/>
            <a:ext cx="844961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Для кого эта программа?</a:t>
            </a:r>
            <a:r>
              <a:rPr lang="ru-RU" b="1" dirty="0" smtClean="0">
                <a:latin typeface="Cambria" panose="020405030504060302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Для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руководителей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и тех, кто хочет ими стать, сотрудников, принятых на перспективные должности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08266" y="3429127"/>
            <a:ext cx="5002449" cy="2626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Вы научитесь:</a:t>
            </a:r>
            <a:endParaRPr lang="ru-RU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Управлять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командой и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мотивировать подчинённых;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Договариваться с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коллегами;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Спокойно принимать решения даже в сложных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ситуациях;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Правильно транслировать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задачи;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Получать удовлетворение от процесса и результата работы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987" y="726159"/>
            <a:ext cx="8955741" cy="54937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Управление проектами как инновационная технология в системе современного государственного управления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8916" y="1673764"/>
            <a:ext cx="7919884" cy="8279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Программа </a:t>
            </a:r>
            <a:r>
              <a:rPr lang="ru-RU" sz="2400" dirty="0">
                <a:latin typeface="Cambria" panose="02040503050406030204" pitchFamily="18" charset="0"/>
              </a:rPr>
              <a:t>повышения квалификации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 smtClean="0">
                <a:latin typeface="Cambria" panose="02040503050406030204" pitchFamily="18" charset="0"/>
              </a:rPr>
              <a:t>32 часа (очно)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98425" y="3235574"/>
            <a:ext cx="646716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Для кого эта программа?</a:t>
            </a:r>
            <a:r>
              <a:rPr lang="ru-RU" b="1" dirty="0" smtClean="0">
                <a:latin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Курс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будет наиболее востребован руководителями проектов и участниками проектных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команд.</a:t>
            </a:r>
          </a:p>
          <a:p>
            <a:pPr indent="44450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Вы </a:t>
            </a: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узнаете:</a:t>
            </a:r>
            <a:endParaRPr lang="ru-RU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Ч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то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такое проект и проектная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деятельность;</a:t>
            </a:r>
          </a:p>
          <a:p>
            <a:pPr marL="285750" indent="-285750">
              <a:lnSpc>
                <a:spcPct val="115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Как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грамотно выстроить коммуникации в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проекте;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Как применить ключевые инструменты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управления сроками, бюджетом,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рисками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;</a:t>
            </a:r>
            <a:endParaRPr lang="ru-RU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Эффективные инструменты управления проектной деятельностью.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0987" y="2407646"/>
            <a:ext cx="8247645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Цель курса</a:t>
            </a:r>
            <a:r>
              <a:rPr lang="ru-RU" b="1" dirty="0">
                <a:latin typeface="Cambria" panose="020405030504060302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–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получение/улучшение навыков управления проектами и подготовка к профессиональной деятельности в области проектного управления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99" y="4189506"/>
            <a:ext cx="2253192" cy="18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89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14" y="416858"/>
            <a:ext cx="8784000" cy="50309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Самоменеджент руководителя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671072" y="919953"/>
            <a:ext cx="7919884" cy="8279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Georgia" panose="02040502050405020303" pitchFamily="18" charset="0"/>
              </a:rPr>
              <a:t>Программа </a:t>
            </a:r>
            <a:r>
              <a:rPr lang="ru-RU" sz="2400" dirty="0">
                <a:latin typeface="Georgia" panose="02040502050405020303" pitchFamily="18" charset="0"/>
              </a:rPr>
              <a:t>повышения квалификации</a:t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dirty="0" smtClean="0">
                <a:latin typeface="Georgia" panose="02040502050405020303" pitchFamily="18" charset="0"/>
              </a:rPr>
              <a:t>18 часов (очно)</a:t>
            </a: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364" y="1692259"/>
            <a:ext cx="824764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Цель курса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– научится достижению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личных и профессиональных целей самым коротким путем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55846" y="3069342"/>
            <a:ext cx="646716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По окончании курса </a:t>
            </a: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Вы:</a:t>
            </a:r>
            <a:endParaRPr lang="ru-RU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Будете тратить меньшие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усилий и времени на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работу;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О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птимально организуете трудовой процесс, добьетесь более высоких результатов;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Минимизируете стресс, станете более организованным;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Станете получать больше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удовлетворенности от выполненной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работы,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Будете меньше загружены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на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работе,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3364" y="2395534"/>
            <a:ext cx="6116070" cy="38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Для кого эта программа?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Подходит всем!</a:t>
            </a:r>
          </a:p>
        </p:txBody>
      </p:sp>
      <p:pic>
        <p:nvPicPr>
          <p:cNvPr id="1026" name="Picture 2" descr="http://www.profirk.ru/upload/medialibrary/0bf/man_fly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2876"/>
            <a:ext cx="2423034" cy="242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2124" y="5950482"/>
            <a:ext cx="874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A6500"/>
                </a:solidFill>
                <a:latin typeface="Cambria" panose="02040503050406030204" pitchFamily="18" charset="0"/>
                <a:cs typeface="Microsoft Sans Serif" panose="020B0604020202020204" pitchFamily="34" charset="0"/>
              </a:rPr>
              <a:t>Это траектория развития профессионализма и мотивации работников и руководителя!</a:t>
            </a:r>
            <a:endParaRPr lang="ru-RU" b="1" i="1" dirty="0">
              <a:solidFill>
                <a:srgbClr val="FA6500"/>
              </a:solidFill>
              <a:latin typeface="Cambria" panose="02040503050406030204" pitchFamily="18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7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40" y="3153746"/>
            <a:ext cx="3147130" cy="31506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14" y="416858"/>
            <a:ext cx="8784000" cy="50309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Эффективные коммуникации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92798" y="1006456"/>
            <a:ext cx="7919884" cy="8279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Georgia" panose="02040502050405020303" pitchFamily="18" charset="0"/>
              </a:rPr>
              <a:t>Программа </a:t>
            </a:r>
            <a:r>
              <a:rPr lang="ru-RU" sz="2400" dirty="0">
                <a:latin typeface="Georgia" panose="02040502050405020303" pitchFamily="18" charset="0"/>
              </a:rPr>
              <a:t>повышения квалификации</a:t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dirty="0" smtClean="0">
                <a:latin typeface="Georgia" panose="02040502050405020303" pitchFamily="18" charset="0"/>
              </a:rPr>
              <a:t>18 часов (очно)</a:t>
            </a: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014" y="1918515"/>
            <a:ext cx="826592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Цель курса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– совершенствование коммуникативных навыков и </a:t>
            </a:r>
            <a:r>
              <a:rPr lang="ru-RU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конфликтологической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 компетентности руководителя. 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2318" y="2732076"/>
            <a:ext cx="6019509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Вы научитесь:</a:t>
            </a:r>
          </a:p>
          <a:p>
            <a:pPr indent="444500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эффективно взаимодействовать с подчиненными и коллегами;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	</a:t>
            </a:r>
            <a:endParaRPr lang="ru-RU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анализировать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и прогнозировать поведение партнера по общению;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использовать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приемы психологического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влияния и защиты от манипуляций;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применять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технологии управления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конфликтами и эффективно разрешать конфликтные ситуации в коллективе.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indent="444500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Cambria" panose="02040503050406030204" pitchFamily="18" charset="0"/>
            </a:endParaRPr>
          </a:p>
          <a:p>
            <a:pPr indent="444500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cpp-nnov.nalog.ru/images/unite-gallery/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5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602"/>
          <a:stretch/>
        </p:blipFill>
        <p:spPr bwMode="auto">
          <a:xfrm>
            <a:off x="2061883" y="0"/>
            <a:ext cx="70821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ятиугольник 4"/>
          <p:cNvSpPr/>
          <p:nvPr/>
        </p:nvSpPr>
        <p:spPr>
          <a:xfrm>
            <a:off x="0" y="0"/>
            <a:ext cx="7239000" cy="6858000"/>
          </a:xfrm>
          <a:custGeom>
            <a:avLst/>
            <a:gdLst>
              <a:gd name="connsiteX0" fmla="*/ 0 w 9144000"/>
              <a:gd name="connsiteY0" fmla="*/ 0 h 6858000"/>
              <a:gd name="connsiteX1" fmla="*/ 5715000 w 9144000"/>
              <a:gd name="connsiteY1" fmla="*/ 0 h 6858000"/>
              <a:gd name="connsiteX2" fmla="*/ 9144000 w 9144000"/>
              <a:gd name="connsiteY2" fmla="*/ 3429000 h 6858000"/>
              <a:gd name="connsiteX3" fmla="*/ 5715000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6924675"/>
              <a:gd name="connsiteY0" fmla="*/ 0 h 6858000"/>
              <a:gd name="connsiteX1" fmla="*/ 5715000 w 6924675"/>
              <a:gd name="connsiteY1" fmla="*/ 0 h 6858000"/>
              <a:gd name="connsiteX2" fmla="*/ 6924675 w 6924675"/>
              <a:gd name="connsiteY2" fmla="*/ 3362325 h 6858000"/>
              <a:gd name="connsiteX3" fmla="*/ 5715000 w 6924675"/>
              <a:gd name="connsiteY3" fmla="*/ 6858000 h 6858000"/>
              <a:gd name="connsiteX4" fmla="*/ 0 w 6924675"/>
              <a:gd name="connsiteY4" fmla="*/ 6858000 h 6858000"/>
              <a:gd name="connsiteX5" fmla="*/ 0 w 692467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4675" h="6858000">
                <a:moveTo>
                  <a:pt x="0" y="0"/>
                </a:moveTo>
                <a:lnTo>
                  <a:pt x="5715000" y="0"/>
                </a:lnTo>
                <a:lnTo>
                  <a:pt x="6924675" y="3362325"/>
                </a:lnTo>
                <a:lnTo>
                  <a:pt x="5715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2645" y="3268450"/>
            <a:ext cx="5819545" cy="1364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>
                <a:solidFill>
                  <a:srgbClr val="004E88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2E75B6"/>
                </a:solidFill>
                <a:latin typeface="Corbel" panose="020B0503020204020204" pitchFamily="34" charset="0"/>
              </a:rPr>
              <a:t>ПРИВОЛЖСКИЙ ИНСТИТУТ </a:t>
            </a:r>
            <a:br>
              <a:rPr lang="ru-RU" sz="2400" b="1" dirty="0" smtClean="0">
                <a:solidFill>
                  <a:srgbClr val="2E75B6"/>
                </a:solidFill>
                <a:latin typeface="Corbel" panose="020B0503020204020204" pitchFamily="34" charset="0"/>
              </a:rPr>
            </a:br>
            <a:r>
              <a:rPr lang="ru-RU" sz="2400" b="1" dirty="0" smtClean="0">
                <a:solidFill>
                  <a:srgbClr val="2E75B6"/>
                </a:solidFill>
                <a:latin typeface="Corbel" panose="020B0503020204020204" pitchFamily="34" charset="0"/>
              </a:rPr>
              <a:t>ПОВЫШЕНИЯ КВАЛИФИКАЦИИ </a:t>
            </a:r>
            <a:br>
              <a:rPr lang="ru-RU" sz="2400" b="1" dirty="0" smtClean="0">
                <a:solidFill>
                  <a:srgbClr val="2E75B6"/>
                </a:solidFill>
                <a:latin typeface="Corbel" panose="020B0503020204020204" pitchFamily="34" charset="0"/>
              </a:rPr>
            </a:br>
            <a:r>
              <a:rPr lang="ru-RU" sz="2400" b="1" dirty="0" smtClean="0">
                <a:solidFill>
                  <a:srgbClr val="2E75B6"/>
                </a:solidFill>
                <a:latin typeface="Corbel" panose="020B0503020204020204" pitchFamily="34" charset="0"/>
              </a:rPr>
              <a:t>ФНС РОССИИ</a:t>
            </a:r>
            <a:endParaRPr lang="ru-RU" sz="2400" b="1" dirty="0">
              <a:solidFill>
                <a:srgbClr val="2E75B6"/>
              </a:solidFill>
              <a:latin typeface="Corbel" panose="020B0503020204020204" pitchFamily="34" charset="0"/>
            </a:endParaRPr>
          </a:p>
        </p:txBody>
      </p:sp>
      <p:sp>
        <p:nvSpPr>
          <p:cNvPr id="7" name="Пятиугольник 4"/>
          <p:cNvSpPr/>
          <p:nvPr/>
        </p:nvSpPr>
        <p:spPr>
          <a:xfrm>
            <a:off x="-1" y="5309056"/>
            <a:ext cx="6527489" cy="783997"/>
          </a:xfrm>
          <a:custGeom>
            <a:avLst/>
            <a:gdLst>
              <a:gd name="connsiteX0" fmla="*/ 0 w 9144000"/>
              <a:gd name="connsiteY0" fmla="*/ 0 h 6858000"/>
              <a:gd name="connsiteX1" fmla="*/ 5715000 w 9144000"/>
              <a:gd name="connsiteY1" fmla="*/ 0 h 6858000"/>
              <a:gd name="connsiteX2" fmla="*/ 9144000 w 9144000"/>
              <a:gd name="connsiteY2" fmla="*/ 3429000 h 6858000"/>
              <a:gd name="connsiteX3" fmla="*/ 5715000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6924675"/>
              <a:gd name="connsiteY0" fmla="*/ 0 h 6858000"/>
              <a:gd name="connsiteX1" fmla="*/ 5715000 w 6924675"/>
              <a:gd name="connsiteY1" fmla="*/ 0 h 6858000"/>
              <a:gd name="connsiteX2" fmla="*/ 6924675 w 6924675"/>
              <a:gd name="connsiteY2" fmla="*/ 3362325 h 6858000"/>
              <a:gd name="connsiteX3" fmla="*/ 5715000 w 6924675"/>
              <a:gd name="connsiteY3" fmla="*/ 6858000 h 6858000"/>
              <a:gd name="connsiteX4" fmla="*/ 0 w 6924675"/>
              <a:gd name="connsiteY4" fmla="*/ 6858000 h 6858000"/>
              <a:gd name="connsiteX5" fmla="*/ 0 w 6924675"/>
              <a:gd name="connsiteY5" fmla="*/ 0 h 6858000"/>
              <a:gd name="connsiteX0" fmla="*/ 0 w 6131897"/>
              <a:gd name="connsiteY0" fmla="*/ 0 h 6858000"/>
              <a:gd name="connsiteX1" fmla="*/ 5715000 w 6131897"/>
              <a:gd name="connsiteY1" fmla="*/ 0 h 6858000"/>
              <a:gd name="connsiteX2" fmla="*/ 6131897 w 6131897"/>
              <a:gd name="connsiteY2" fmla="*/ 3394224 h 6858000"/>
              <a:gd name="connsiteX3" fmla="*/ 5715000 w 6131897"/>
              <a:gd name="connsiteY3" fmla="*/ 6858000 h 6858000"/>
              <a:gd name="connsiteX4" fmla="*/ 0 w 6131897"/>
              <a:gd name="connsiteY4" fmla="*/ 6858000 h 6858000"/>
              <a:gd name="connsiteX5" fmla="*/ 0 w 6131897"/>
              <a:gd name="connsiteY5" fmla="*/ 0 h 6858000"/>
              <a:gd name="connsiteX0" fmla="*/ 0 w 5715000"/>
              <a:gd name="connsiteY0" fmla="*/ 0 h 6858000"/>
              <a:gd name="connsiteX1" fmla="*/ 5715000 w 5715000"/>
              <a:gd name="connsiteY1" fmla="*/ 0 h 6858000"/>
              <a:gd name="connsiteX2" fmla="*/ 5561488 w 5715000"/>
              <a:gd name="connsiteY2" fmla="*/ 3731604 h 6858000"/>
              <a:gd name="connsiteX3" fmla="*/ 5715000 w 5715000"/>
              <a:gd name="connsiteY3" fmla="*/ 6858000 h 6858000"/>
              <a:gd name="connsiteX4" fmla="*/ 0 w 5715000"/>
              <a:gd name="connsiteY4" fmla="*/ 6858000 h 6858000"/>
              <a:gd name="connsiteX5" fmla="*/ 0 w 5715000"/>
              <a:gd name="connsiteY5" fmla="*/ 0 h 6858000"/>
              <a:gd name="connsiteX0" fmla="*/ 0 w 5715000"/>
              <a:gd name="connsiteY0" fmla="*/ 0 h 6942344"/>
              <a:gd name="connsiteX1" fmla="*/ 5715000 w 5715000"/>
              <a:gd name="connsiteY1" fmla="*/ 0 h 6942344"/>
              <a:gd name="connsiteX2" fmla="*/ 5561488 w 5715000"/>
              <a:gd name="connsiteY2" fmla="*/ 3731604 h 6942344"/>
              <a:gd name="connsiteX3" fmla="*/ 5463349 w 5715000"/>
              <a:gd name="connsiteY3" fmla="*/ 6942344 h 6942344"/>
              <a:gd name="connsiteX4" fmla="*/ 0 w 5715000"/>
              <a:gd name="connsiteY4" fmla="*/ 6858000 h 6942344"/>
              <a:gd name="connsiteX5" fmla="*/ 0 w 5715000"/>
              <a:gd name="connsiteY5" fmla="*/ 0 h 6942344"/>
              <a:gd name="connsiteX0" fmla="*/ 0 w 5715000"/>
              <a:gd name="connsiteY0" fmla="*/ 0 h 6942344"/>
              <a:gd name="connsiteX1" fmla="*/ 5715000 w 5715000"/>
              <a:gd name="connsiteY1" fmla="*/ 0 h 6942344"/>
              <a:gd name="connsiteX2" fmla="*/ 5586653 w 5715000"/>
              <a:gd name="connsiteY2" fmla="*/ 3731604 h 6942344"/>
              <a:gd name="connsiteX3" fmla="*/ 5463349 w 5715000"/>
              <a:gd name="connsiteY3" fmla="*/ 6942344 h 6942344"/>
              <a:gd name="connsiteX4" fmla="*/ 0 w 5715000"/>
              <a:gd name="connsiteY4" fmla="*/ 6858000 h 6942344"/>
              <a:gd name="connsiteX5" fmla="*/ 0 w 5715000"/>
              <a:gd name="connsiteY5" fmla="*/ 0 h 694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000" h="6942344">
                <a:moveTo>
                  <a:pt x="0" y="0"/>
                </a:moveTo>
                <a:lnTo>
                  <a:pt x="5715000" y="0"/>
                </a:lnTo>
                <a:lnTo>
                  <a:pt x="5586653" y="3731604"/>
                </a:lnTo>
                <a:lnTo>
                  <a:pt x="5463349" y="694234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8CBAD">
              <a:alpha val="2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2644" y="4719195"/>
            <a:ext cx="5819545" cy="1364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i="1" dirty="0" smtClean="0">
                <a:solidFill>
                  <a:srgbClr val="C55A11"/>
                </a:solidFill>
                <a:latin typeface="+mn-lt"/>
                <a:cs typeface="Arial" panose="020B0604020202020204" pitchFamily="34" charset="0"/>
              </a:rPr>
              <a:t>1981 – 2021</a:t>
            </a:r>
            <a:endParaRPr lang="ru-RU" sz="4800" b="1" i="1" dirty="0">
              <a:solidFill>
                <a:srgbClr val="C55A1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Прямоугольник 5"/>
          <p:cNvSpPr/>
          <p:nvPr/>
        </p:nvSpPr>
        <p:spPr>
          <a:xfrm>
            <a:off x="1" y="-3175"/>
            <a:ext cx="6003925" cy="69850"/>
          </a:xfrm>
          <a:custGeom>
            <a:avLst/>
            <a:gdLst>
              <a:gd name="connsiteX0" fmla="*/ 0 w 5962650"/>
              <a:gd name="connsiteY0" fmla="*/ 0 h 66675"/>
              <a:gd name="connsiteX1" fmla="*/ 5962650 w 5962650"/>
              <a:gd name="connsiteY1" fmla="*/ 0 h 66675"/>
              <a:gd name="connsiteX2" fmla="*/ 5962650 w 5962650"/>
              <a:gd name="connsiteY2" fmla="*/ 66675 h 66675"/>
              <a:gd name="connsiteX3" fmla="*/ 0 w 5962650"/>
              <a:gd name="connsiteY3" fmla="*/ 66675 h 66675"/>
              <a:gd name="connsiteX4" fmla="*/ 0 w 5962650"/>
              <a:gd name="connsiteY4" fmla="*/ 0 h 66675"/>
              <a:gd name="connsiteX0" fmla="*/ 0 w 6003925"/>
              <a:gd name="connsiteY0" fmla="*/ 0 h 66675"/>
              <a:gd name="connsiteX1" fmla="*/ 5962650 w 6003925"/>
              <a:gd name="connsiteY1" fmla="*/ 0 h 66675"/>
              <a:gd name="connsiteX2" fmla="*/ 6003925 w 6003925"/>
              <a:gd name="connsiteY2" fmla="*/ 66675 h 66675"/>
              <a:gd name="connsiteX3" fmla="*/ 0 w 6003925"/>
              <a:gd name="connsiteY3" fmla="*/ 66675 h 66675"/>
              <a:gd name="connsiteX4" fmla="*/ 0 w 6003925"/>
              <a:gd name="connsiteY4" fmla="*/ 0 h 66675"/>
              <a:gd name="connsiteX0" fmla="*/ 0 w 6003925"/>
              <a:gd name="connsiteY0" fmla="*/ 3175 h 69850"/>
              <a:gd name="connsiteX1" fmla="*/ 5981700 w 6003925"/>
              <a:gd name="connsiteY1" fmla="*/ 0 h 69850"/>
              <a:gd name="connsiteX2" fmla="*/ 6003925 w 6003925"/>
              <a:gd name="connsiteY2" fmla="*/ 69850 h 69850"/>
              <a:gd name="connsiteX3" fmla="*/ 0 w 6003925"/>
              <a:gd name="connsiteY3" fmla="*/ 69850 h 69850"/>
              <a:gd name="connsiteX4" fmla="*/ 0 w 6003925"/>
              <a:gd name="connsiteY4" fmla="*/ 3175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3925" h="69850">
                <a:moveTo>
                  <a:pt x="0" y="3175"/>
                </a:moveTo>
                <a:lnTo>
                  <a:pt x="5981700" y="0"/>
                </a:lnTo>
                <a:lnTo>
                  <a:pt x="6003925" y="69850"/>
                </a:lnTo>
                <a:lnTo>
                  <a:pt x="0" y="69850"/>
                </a:lnTo>
                <a:lnTo>
                  <a:pt x="0" y="3175"/>
                </a:lnTo>
                <a:close/>
              </a:path>
            </a:pathLst>
          </a:custGeom>
          <a:solidFill>
            <a:srgbClr val="0066BC"/>
          </a:solidFill>
          <a:ln>
            <a:solidFill>
              <a:srgbClr val="006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99" y="895643"/>
            <a:ext cx="1774234" cy="21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037" y="310445"/>
            <a:ext cx="8229600" cy="54937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Искусство публичного выступления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895" y="859820"/>
            <a:ext cx="7919884" cy="817878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Программа </a:t>
            </a:r>
            <a:r>
              <a:rPr lang="ru-RU" sz="2400" dirty="0">
                <a:latin typeface="Cambria" panose="02040503050406030204" pitchFamily="18" charset="0"/>
              </a:rPr>
              <a:t>повышения квалификации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 smtClean="0">
                <a:latin typeface="Cambria" panose="02040503050406030204" pitchFamily="18" charset="0"/>
              </a:rPr>
              <a:t>18 часов (очно)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1839" y="2748479"/>
            <a:ext cx="8612798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Вы узнаете: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Как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преодолеть волнение и страх перед публичным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выступлением;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Как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установить контакт с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аудиторией и удерживать ее внимание;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Как применять технологию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подготовки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выступлений;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Как отвечать на вопросы.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812" y="1677698"/>
            <a:ext cx="8247645" cy="1020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Цель курса </a:t>
            </a:r>
            <a:r>
              <a:rPr lang="ru-RU" dirty="0">
                <a:latin typeface="Cambria" panose="02040503050406030204" pitchFamily="18" charset="0"/>
              </a:rPr>
              <a:t>–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совершенствование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и обновление профессиональных компетенций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области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публичного выступления и умения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достигать своих целей, выступая на публике</a:t>
            </a:r>
          </a:p>
        </p:txBody>
      </p:sp>
      <p:pic>
        <p:nvPicPr>
          <p:cNvPr id="2050" name="Picture 2" descr="Риторика - наука для свободного общества | КПИ им. Игоря Сикорског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r="19862"/>
          <a:stretch/>
        </p:blipFill>
        <p:spPr bwMode="auto">
          <a:xfrm>
            <a:off x="83695" y="5010167"/>
            <a:ext cx="1427863" cy="146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85456" y="4395870"/>
            <a:ext cx="775854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>
              <a:lnSpc>
                <a:spcPct val="115000"/>
              </a:lnSpc>
            </a:pPr>
            <a:r>
              <a:rPr lang="ru-RU" alt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На тренинге: </a:t>
            </a:r>
            <a:endParaRPr lang="ru-RU" altLang="ru-RU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285750" indent="-285750" algn="just">
              <a:lnSpc>
                <a:spcPct val="115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alt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Вам раскроют секреты </a:t>
            </a:r>
            <a:r>
              <a:rPr lang="ru-RU" altLang="ru-RU" dirty="0">
                <a:solidFill>
                  <a:srgbClr val="002060"/>
                </a:solidFill>
                <a:latin typeface="Cambria" panose="02040503050406030204" pitchFamily="18" charset="0"/>
              </a:rPr>
              <a:t>успешного оратора;</a:t>
            </a:r>
          </a:p>
          <a:p>
            <a:pPr marL="285750" indent="-285750" algn="just">
              <a:lnSpc>
                <a:spcPct val="115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alt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Отработаем приемы </a:t>
            </a:r>
            <a:r>
              <a:rPr lang="ru-RU" altLang="ru-RU" dirty="0">
                <a:solidFill>
                  <a:srgbClr val="002060"/>
                </a:solidFill>
                <a:latin typeface="Cambria" panose="02040503050406030204" pitchFamily="18" charset="0"/>
              </a:rPr>
              <a:t>ораторского мастерства на практике;</a:t>
            </a:r>
          </a:p>
          <a:p>
            <a:pPr algn="just">
              <a:lnSpc>
                <a:spcPct val="115000"/>
              </a:lnSpc>
            </a:pPr>
            <a:r>
              <a:rPr lang="ru-RU" alt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Возможна </a:t>
            </a:r>
            <a:r>
              <a:rPr lang="ru-RU" altLang="ru-RU" dirty="0">
                <a:solidFill>
                  <a:srgbClr val="0070C0"/>
                </a:solidFill>
                <a:latin typeface="Cambria" panose="02040503050406030204" pitchFamily="18" charset="0"/>
              </a:rPr>
              <a:t>видеосъемка </a:t>
            </a:r>
            <a:r>
              <a:rPr lang="ru-RU" alt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Вашей речи с </a:t>
            </a:r>
            <a:r>
              <a:rPr lang="ru-RU" altLang="ru-RU" dirty="0">
                <a:solidFill>
                  <a:srgbClr val="0070C0"/>
                </a:solidFill>
                <a:latin typeface="Cambria" panose="02040503050406030204" pitchFamily="18" charset="0"/>
              </a:rPr>
              <a:t>последующим анализом </a:t>
            </a:r>
            <a:r>
              <a:rPr lang="ru-RU" alt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экспертов</a:t>
            </a:r>
            <a:endParaRPr lang="ru-RU" altLang="ru-RU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56418" y="5839037"/>
            <a:ext cx="7016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A6500"/>
                </a:solidFill>
                <a:latin typeface="Cambria" panose="02040503050406030204" pitchFamily="18" charset="0"/>
                <a:cs typeface="Microsoft Sans Serif" panose="020B0604020202020204" pitchFamily="34" charset="0"/>
              </a:rPr>
              <a:t>Это траектория развития </a:t>
            </a:r>
            <a:r>
              <a:rPr lang="ru-RU" b="1" i="1" dirty="0" smtClean="0">
                <a:solidFill>
                  <a:srgbClr val="FA6500"/>
                </a:solidFill>
                <a:latin typeface="Cambria" panose="02040503050406030204" pitchFamily="18" charset="0"/>
                <a:cs typeface="Microsoft Sans Serif" panose="020B0604020202020204" pitchFamily="34" charset="0"/>
              </a:rPr>
              <a:t>ваших ораторских способностей!</a:t>
            </a:r>
            <a:endParaRPr lang="ru-RU" b="1" i="1" dirty="0">
              <a:solidFill>
                <a:srgbClr val="FA6500"/>
              </a:solidFill>
              <a:latin typeface="Cambria" panose="02040503050406030204" pitchFamily="18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334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l Hombre Hizo Hincapié En 3d Sentado Entre Signos De Interrogación De  Color Rojo Sobre Fondo Blanco Fotos, Retratos, Imágenes Y Fotografía De  Archivo Libres De Derecho. Image 14308094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1" y="4236098"/>
            <a:ext cx="2583138" cy="18685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58" y="605072"/>
            <a:ext cx="8784000" cy="50309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3200" b="1" dirty="0" err="1">
                <a:solidFill>
                  <a:srgbClr val="FA6500"/>
                </a:solidFill>
              </a:rPr>
              <a:t>Стрессменеджмент</a:t>
            </a:r>
            <a:r>
              <a:rPr lang="ru-RU" sz="3200" b="1" dirty="0">
                <a:solidFill>
                  <a:srgbClr val="FA6500"/>
                </a:solidFill>
              </a:rPr>
              <a:t> и </a:t>
            </a:r>
            <a:r>
              <a:rPr lang="ru-RU" sz="3200" b="1" dirty="0" err="1">
                <a:solidFill>
                  <a:srgbClr val="FA6500"/>
                </a:solidFill>
              </a:rPr>
              <a:t>саморегуляция</a:t>
            </a:r>
            <a:r>
              <a:rPr lang="ru-RU" sz="3200" b="1" dirty="0">
                <a:solidFill>
                  <a:srgbClr val="FA6500"/>
                </a:solidFill>
              </a:rPr>
              <a:t> руководителя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92797" y="1345960"/>
            <a:ext cx="7919884" cy="8279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Программа </a:t>
            </a:r>
            <a:r>
              <a:rPr lang="ru-RU" sz="2400" dirty="0">
                <a:latin typeface="Cambria" panose="02040503050406030204" pitchFamily="18" charset="0"/>
              </a:rPr>
              <a:t>повышения квалификации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 smtClean="0">
                <a:latin typeface="Cambria" panose="02040503050406030204" pitchFamily="18" charset="0"/>
              </a:rPr>
              <a:t>18 часов (очно)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401" y="2206395"/>
            <a:ext cx="824764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Цель курса</a:t>
            </a:r>
            <a:r>
              <a:rPr lang="ru-RU" b="1" dirty="0">
                <a:latin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</a:rPr>
              <a:t>–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совершенствование и развитие навыков </a:t>
            </a:r>
            <a:r>
              <a:rPr lang="ru-RU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стрессменеджмента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 и </a:t>
            </a:r>
            <a:r>
              <a:rPr lang="ru-RU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саморегуляции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 руководителя.  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62532" y="2935825"/>
            <a:ext cx="6467168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В</a:t>
            </a: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ы 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узнаете: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Какие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виды стресса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существуют;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Как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проявляется эмоциональное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выгорание;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Какие причины вызывают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стресс;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Как управлять своей энергией и работоспособностью в ситуации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стресса;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Как восстанавливаться после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перегрузок.</a:t>
            </a:r>
          </a:p>
          <a:p>
            <a:pPr indent="444500">
              <a:lnSpc>
                <a:spcPct val="115000"/>
              </a:lnSpc>
            </a:pP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Вы 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научитесь: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эффективной </a:t>
            </a:r>
            <a:r>
              <a:rPr lang="ru-RU" dirty="0" err="1">
                <a:solidFill>
                  <a:srgbClr val="002060"/>
                </a:solidFill>
                <a:latin typeface="Cambria" panose="02040503050406030204" pitchFamily="18" charset="0"/>
              </a:rPr>
              <a:t>саморегуляции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 в ситуации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стресса;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быстро </a:t>
            </a:r>
            <a:r>
              <a:rPr lang="ru-RU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восстановливаться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 после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стрессового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напряжения</a:t>
            </a:r>
            <a:r>
              <a:rPr lang="ru-RU" dirty="0" smtClean="0">
                <a:latin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01" y="605072"/>
            <a:ext cx="8939457" cy="50309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Эмоциональный интеллект </a:t>
            </a:r>
            <a:r>
              <a:rPr lang="ru-RU" sz="3200" b="1" dirty="0" smtClean="0">
                <a:solidFill>
                  <a:srgbClr val="FA6500"/>
                </a:solidFill>
              </a:rPr>
              <a:t/>
            </a:r>
            <a:br>
              <a:rPr lang="ru-RU" sz="3200" b="1" dirty="0" smtClean="0">
                <a:solidFill>
                  <a:srgbClr val="FA6500"/>
                </a:solidFill>
              </a:rPr>
            </a:br>
            <a:r>
              <a:rPr lang="ru-RU" sz="3200" b="1" dirty="0" smtClean="0">
                <a:solidFill>
                  <a:srgbClr val="FA6500"/>
                </a:solidFill>
              </a:rPr>
              <a:t>для руководителя</a:t>
            </a:r>
            <a:endParaRPr lang="ru-RU" sz="3200" b="1" dirty="0">
              <a:solidFill>
                <a:srgbClr val="FA6500"/>
              </a:solidFill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92797" y="1345960"/>
            <a:ext cx="7919884" cy="8279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Программа </a:t>
            </a:r>
            <a:r>
              <a:rPr lang="ru-RU" sz="2400" dirty="0">
                <a:latin typeface="Cambria" panose="02040503050406030204" pitchFamily="18" charset="0"/>
              </a:rPr>
              <a:t>повышения квалификации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 smtClean="0">
                <a:latin typeface="Cambria" panose="02040503050406030204" pitchFamily="18" charset="0"/>
              </a:rPr>
              <a:t>18 часов (очно)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401" y="2206395"/>
            <a:ext cx="9002599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Цель курса</a:t>
            </a:r>
            <a:r>
              <a:rPr lang="ru-RU" b="1" dirty="0">
                <a:latin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</a:rPr>
              <a:t>– </a:t>
            </a:r>
            <a:r>
              <a:rPr lang="ru-RU" altLang="ru-RU" dirty="0">
                <a:solidFill>
                  <a:srgbClr val="002060"/>
                </a:solidFill>
                <a:latin typeface="Cambria" panose="02040503050406030204" pitchFamily="18" charset="0"/>
              </a:rPr>
              <a:t>развитие способности распознавать собственные эмоции, а также эмоции других людей и использовать полученную информацию для принятия решений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03314" y="2831322"/>
            <a:ext cx="5126386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В</a:t>
            </a: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ы 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узнаете: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Что такое эмоциональный интеллект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</a:rPr>
              <a:t>;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Зачем он необходим в деятельности руководителя;</a:t>
            </a:r>
          </a:p>
          <a:p>
            <a:pPr marL="285750" indent="-285750">
              <a:lnSpc>
                <a:spcPct val="115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Как его можно развивать.</a:t>
            </a:r>
          </a:p>
          <a:p>
            <a:pPr indent="444500">
              <a:lnSpc>
                <a:spcPct val="115000"/>
              </a:lnSpc>
            </a:pP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Вы 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научитесь: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эффективно применять эмоциональный интеллект для принятия решений;</a:t>
            </a:r>
          </a:p>
          <a:p>
            <a:pPr marL="285750" indent="-285750">
              <a:lnSpc>
                <a:spcPct val="115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различать эмоции, применимые для различных типов решаемых задач </a:t>
            </a:r>
          </a:p>
          <a:p>
            <a:pPr>
              <a:lnSpc>
                <a:spcPct val="115000"/>
              </a:lnSpc>
              <a:buClr>
                <a:srgbClr val="0070C0"/>
              </a:buClr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     (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когда и в каких ситуациях может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быть</a:t>
            </a:r>
          </a:p>
          <a:p>
            <a:pPr>
              <a:lnSpc>
                <a:spcPct val="115000"/>
              </a:lnSpc>
              <a:buClr>
                <a:srgbClr val="0070C0"/>
              </a:buClr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        полезен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страх, гнев и т.д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.).</a:t>
            </a:r>
            <a:endParaRPr lang="ru-RU" dirty="0" smtClean="0">
              <a:latin typeface="Cambria" panose="02040503050406030204" pitchFamily="18" charset="0"/>
            </a:endParaRPr>
          </a:p>
        </p:txBody>
      </p:sp>
      <p:pic>
        <p:nvPicPr>
          <p:cNvPr id="8" name="Picture 2" descr="http://assets1.bmstatic.com/assets/bookshelves-covers/be/a3/54fbc8278de04a2058a65808abd13c19-fX4dJOfT-ip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2" y="4107207"/>
            <a:ext cx="3761912" cy="21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87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hr-director.ru/images/art_images/podbor_otse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8" y="4160854"/>
            <a:ext cx="2414176" cy="163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58" y="605072"/>
            <a:ext cx="8784000" cy="50309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Управление потенциалом сотрудников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728916" y="1263221"/>
            <a:ext cx="7919884" cy="8279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Georgia" panose="02040502050405020303" pitchFamily="18" charset="0"/>
              </a:rPr>
              <a:t>Программа </a:t>
            </a:r>
            <a:r>
              <a:rPr lang="ru-RU" sz="2400" dirty="0">
                <a:latin typeface="Georgia" panose="02040502050405020303" pitchFamily="18" charset="0"/>
              </a:rPr>
              <a:t>повышения квалификации</a:t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dirty="0" smtClean="0">
                <a:latin typeface="Georgia" panose="02040502050405020303" pitchFamily="18" charset="0"/>
              </a:rPr>
              <a:t>24 часа (очно)</a:t>
            </a: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1202" y="2246204"/>
            <a:ext cx="824764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Цель курса</a:t>
            </a:r>
            <a:r>
              <a:rPr lang="ru-RU" b="1" dirty="0">
                <a:latin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– разобраться с современными технологиями подбора и отбора персонала, познакомиться с методикой проведения интервью и собеседования, получить навыки управления эффективностью сотрудников, развития их потенциала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98434" y="3612732"/>
            <a:ext cx="6414247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На тренингах вы узнаете:</a:t>
            </a:r>
          </a:p>
          <a:p>
            <a:pPr marL="285750" indent="-285750">
              <a:lnSpc>
                <a:spcPct val="115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Особенности организации и проведения конкурса на госслужбе;</a:t>
            </a:r>
          </a:p>
          <a:p>
            <a:pPr marL="285750" indent="-285750">
              <a:lnSpc>
                <a:spcPct val="115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М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етодику проведения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интервью и собеседования;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Э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ффективные инструменты развития и управления персоналом;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Как создать работоспособный коллектив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Как развивать потенциал сотрудников.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6" y="948843"/>
            <a:ext cx="9060024" cy="54937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Налоговый контроль на основе </a:t>
            </a:r>
            <a:br>
              <a:rPr lang="ru-RU" sz="3200" b="1" dirty="0">
                <a:solidFill>
                  <a:srgbClr val="FA6500"/>
                </a:solidFill>
              </a:rPr>
            </a:br>
            <a:r>
              <a:rPr lang="ru-RU" sz="3200" b="1" dirty="0">
                <a:solidFill>
                  <a:srgbClr val="FA6500"/>
                </a:solidFill>
              </a:rPr>
              <a:t>риск-анализа и побуждение налогоплательщика к добровольному исполнению своих обязательств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588" y="2113676"/>
            <a:ext cx="7919884" cy="90019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Georgia" panose="02040502050405020303" pitchFamily="18" charset="0"/>
              </a:rPr>
              <a:t>Программа </a:t>
            </a:r>
            <a:r>
              <a:rPr lang="ru-RU" sz="2400" dirty="0">
                <a:latin typeface="Georgia" panose="02040502050405020303" pitchFamily="18" charset="0"/>
              </a:rPr>
              <a:t>повышения квалификации</a:t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dirty="0" smtClean="0">
                <a:latin typeface="Georgia" panose="02040502050405020303" pitchFamily="18" charset="0"/>
              </a:rPr>
              <a:t>18 часов (очно)</a:t>
            </a:r>
            <a:endParaRPr lang="ru-RU" sz="24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0" y="3494320"/>
            <a:ext cx="1615440" cy="22128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331" y="2808547"/>
            <a:ext cx="913466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Для кого эта программа?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Для руководящего состава территориальных налоговых органов, курирующих контрольно-аналитическую работу 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91272" y="3456377"/>
            <a:ext cx="6652727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В процессе обучения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раскроем: </a:t>
            </a:r>
            <a:endParaRPr lang="ru-RU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latin typeface="Georgia" panose="02040502050405020303" pitchFamily="18" charset="0"/>
              </a:rPr>
              <a:t>специфику </a:t>
            </a:r>
            <a:r>
              <a:rPr lang="ru-RU" dirty="0">
                <a:latin typeface="Georgia" panose="02040502050405020303" pitchFamily="18" charset="0"/>
              </a:rPr>
              <a:t>контрольно-аналитической </a:t>
            </a:r>
            <a:r>
              <a:rPr lang="ru-RU" dirty="0" smtClean="0">
                <a:latin typeface="Georgia" panose="02040502050405020303" pitchFamily="18" charset="0"/>
              </a:rPr>
              <a:t>работы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особенности организации работы, связанные с экстерриториальностью и сквозным функционалом.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88841" y="4710937"/>
            <a:ext cx="745515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>
              <a:lnSpc>
                <a:spcPct val="115000"/>
              </a:lnSpc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На </a:t>
            </a: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тренингах:</a:t>
            </a:r>
            <a:endParaRPr lang="ru-RU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285750" lvl="0" indent="-285750">
              <a:lnSpc>
                <a:spcPct val="115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Разовьём навыки эффективного проведения </a:t>
            </a:r>
            <a:r>
              <a:rPr lang="ru-RU" sz="1700" dirty="0">
                <a:solidFill>
                  <a:srgbClr val="002060"/>
                </a:solidFill>
                <a:latin typeface="Georgia" panose="02040502050405020303" pitchFamily="18" charset="0"/>
              </a:rPr>
              <a:t>допроса свидетелей. Как вести себя? </a:t>
            </a:r>
            <a:r>
              <a:rPr lang="ru-RU" sz="17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Как влиять на свидетеля? Как </a:t>
            </a:r>
            <a:r>
              <a:rPr lang="ru-RU" sz="1700" dirty="0">
                <a:solidFill>
                  <a:srgbClr val="002060"/>
                </a:solidFill>
                <a:latin typeface="Georgia" panose="02040502050405020303" pitchFamily="18" charset="0"/>
              </a:rPr>
              <a:t>задавать вопросы, чтобы получить нужные ответы? </a:t>
            </a:r>
          </a:p>
          <a:p>
            <a:pPr marL="285750" lvl="0" indent="-285750">
              <a:lnSpc>
                <a:spcPct val="115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sz="17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Освоим технологии успешного проведения комиссии </a:t>
            </a:r>
            <a:r>
              <a:rPr lang="ru-RU" sz="1700" dirty="0">
                <a:solidFill>
                  <a:srgbClr val="002060"/>
                </a:solidFill>
                <a:latin typeface="Georgia" panose="02040502050405020303" pitchFamily="18" charset="0"/>
              </a:rPr>
              <a:t>по побуждению налогоплательщика к добровольному уточнению своих налоговых </a:t>
            </a:r>
            <a:r>
              <a:rPr lang="ru-RU" sz="17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обязательств</a:t>
            </a:r>
            <a:endParaRPr lang="ru-RU" sz="17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57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58" y="605072"/>
            <a:ext cx="8784000" cy="50309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Цифровая трансформация </a:t>
            </a:r>
            <a:r>
              <a:rPr lang="ru-RU" sz="3200" b="1" dirty="0" smtClean="0">
                <a:solidFill>
                  <a:srgbClr val="FA6500"/>
                </a:solidFill>
              </a:rPr>
              <a:t/>
            </a:r>
            <a:br>
              <a:rPr lang="ru-RU" sz="3200" b="1" dirty="0" smtClean="0">
                <a:solidFill>
                  <a:srgbClr val="FA6500"/>
                </a:solidFill>
              </a:rPr>
            </a:br>
            <a:r>
              <a:rPr lang="ru-RU" sz="3200" b="1" dirty="0" smtClean="0">
                <a:solidFill>
                  <a:srgbClr val="FA6500"/>
                </a:solidFill>
              </a:rPr>
              <a:t>налоговых </a:t>
            </a:r>
            <a:r>
              <a:rPr lang="ru-RU" sz="3200" b="1" dirty="0">
                <a:solidFill>
                  <a:srgbClr val="FA6500"/>
                </a:solidFill>
              </a:rPr>
              <a:t>органов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92797" y="1345960"/>
            <a:ext cx="7919884" cy="8279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Программа </a:t>
            </a:r>
            <a:r>
              <a:rPr lang="ru-RU" sz="2400" dirty="0">
                <a:latin typeface="Cambria" panose="02040503050406030204" pitchFamily="18" charset="0"/>
              </a:rPr>
              <a:t>повышения квалификации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 smtClean="0">
                <a:latin typeface="Cambria" panose="02040503050406030204" pitchFamily="18" charset="0"/>
              </a:rPr>
              <a:t>18 часов (очно)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035" y="2227705"/>
            <a:ext cx="824764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Цель курса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– сформировать компетенции в области цифровых трансформаций в налоговых органах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30706" y="3159677"/>
            <a:ext cx="530223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Вы 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узнаете: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Как проходит цифровая трансформация налоговых органов;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Как развить ключевые компетенции свои и сотрудников;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 чему идет развитие сервисов и супер-сервисов ФНС России.</a:t>
            </a:r>
          </a:p>
          <a:p>
            <a:pPr indent="444500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67" y="2957135"/>
            <a:ext cx="2554758" cy="34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7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58" y="605072"/>
            <a:ext cx="8784000" cy="50309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Современные информационные технологии в деятельности руководителя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92797" y="1345960"/>
            <a:ext cx="7919884" cy="8279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Программа </a:t>
            </a:r>
            <a:r>
              <a:rPr lang="ru-RU" sz="2400" dirty="0">
                <a:latin typeface="Cambria" panose="02040503050406030204" pitchFamily="18" charset="0"/>
              </a:rPr>
              <a:t>повышения квалификации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 smtClean="0">
                <a:latin typeface="Cambria" panose="02040503050406030204" pitchFamily="18" charset="0"/>
              </a:rPr>
              <a:t>18 часов (очно)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46140" y="3298151"/>
            <a:ext cx="5866540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По окончании курса </a:t>
            </a: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Вы:</a:t>
            </a:r>
            <a:endParaRPr lang="ru-RU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285750" indent="-285750" algn="just">
              <a:lnSpc>
                <a:spcPct val="115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сформируете компетенции в сфере современных информационных технологий;</a:t>
            </a:r>
          </a:p>
          <a:p>
            <a:pPr marL="285750" indent="-285750" algn="just">
              <a:lnSpc>
                <a:spcPct val="115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получите/обновите навыки работы с программными комплексами налоговых органов;</a:t>
            </a:r>
          </a:p>
          <a:p>
            <a:pPr marL="285750" indent="-285750" algn="just">
              <a:lnSpc>
                <a:spcPct val="115000"/>
              </a:lnSpc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получите навыки аналитической работы с учетом эффективного использования ИТ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3149" y="2232430"/>
            <a:ext cx="824764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Цель курса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–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развитие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ключевых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компетенций в сфере современных информационных технологий в налоговых органах   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 descr="http://santehbay.ru/img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9" y="3569985"/>
            <a:ext cx="2671601" cy="238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59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3411"/>
            <a:ext cx="8841658" cy="53029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Экономическая грамотность руководителя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158" y="933705"/>
            <a:ext cx="7919884" cy="121791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Программа </a:t>
            </a:r>
            <a:r>
              <a:rPr lang="ru-RU" sz="2400" dirty="0">
                <a:latin typeface="Cambria" panose="02040503050406030204" pitchFamily="18" charset="0"/>
              </a:rPr>
              <a:t>повышения квалификации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 smtClean="0">
                <a:latin typeface="Cambria" panose="02040503050406030204" pitchFamily="18" charset="0"/>
              </a:rPr>
              <a:t> 18 часов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(дистанционно)</a:t>
            </a:r>
            <a:endParaRPr lang="ru-RU" sz="2400" dirty="0">
              <a:latin typeface="Cambria" panose="02040503050406030204" pitchFamily="18" charset="0"/>
            </a:endParaRPr>
          </a:p>
        </p:txBody>
      </p:sp>
      <p:pic>
        <p:nvPicPr>
          <p:cNvPr id="4" name="Рисунок 3" descr="https://cdn1.ozone.ru/multimedia/1022394728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35" y="3745707"/>
            <a:ext cx="1485265" cy="20345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917290" y="2854824"/>
            <a:ext cx="6924368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Вы узнаете:</a:t>
            </a:r>
            <a:endParaRPr lang="ru-RU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эффективно управлять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финансовыми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ресурсами; 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положения законодательства РФ в сфере закупок товаров, работ, услуг для обеспечения государственных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нужд;</a:t>
            </a:r>
            <a:endParaRPr lang="ru-RU" sz="1000" dirty="0">
              <a:solidFill>
                <a:srgbClr val="00206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Особенности их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применения в разрезе различных способов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закупок; </a:t>
            </a:r>
            <a:endParaRPr lang="ru-RU" sz="1000" dirty="0">
              <a:solidFill>
                <a:srgbClr val="00206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организован внутриведомственный контроль;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Типичные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 и ошибки, возникающие при реализации положений Федерального закона от 05.04.2013 №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44-ФЗ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4135" y="2125394"/>
            <a:ext cx="824764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Цель курса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– получение/улучшение навыков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эффективного управления финансовыми ресурсами в государственных органах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3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060" y="758865"/>
            <a:ext cx="8229600" cy="54937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Репутационный менеджмент органов государственной власти в условиях </a:t>
            </a:r>
            <a:br>
              <a:rPr lang="ru-RU" sz="3200" b="1" dirty="0">
                <a:solidFill>
                  <a:srgbClr val="FA6500"/>
                </a:solidFill>
              </a:rPr>
            </a:br>
            <a:r>
              <a:rPr lang="ru-RU" sz="3200" b="1" dirty="0">
                <a:solidFill>
                  <a:srgbClr val="FA6500"/>
                </a:solidFill>
              </a:rPr>
              <a:t>развития информационного общества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8918" y="1763947"/>
            <a:ext cx="7919884" cy="817878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Программа </a:t>
            </a:r>
            <a:r>
              <a:rPr lang="ru-RU" sz="2400" dirty="0">
                <a:latin typeface="Cambria" panose="02040503050406030204" pitchFamily="18" charset="0"/>
              </a:rPr>
              <a:t>повышения квалификации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 smtClean="0">
                <a:latin typeface="Cambria" panose="02040503050406030204" pitchFamily="18" charset="0"/>
              </a:rPr>
              <a:t>18 часов (дистанционно)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0179" y="2514799"/>
            <a:ext cx="8247645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Цель курса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–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совершенствование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и обновление профессиональных компетенций государственных гражданских служащих в области репутационного менеджмента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52266" y="3969955"/>
            <a:ext cx="5654705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По окончании курса Вы получите: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Знания, что такое репутационный менеджмент, составляющие имиджа и технологии его формирования,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Навыки формирования персонального имиджа государственных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служащих органов ФНС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России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ru-RU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75" y="3562778"/>
            <a:ext cx="2121085" cy="31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9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58" y="605072"/>
            <a:ext cx="8784000" cy="50309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3200" b="1" dirty="0">
                <a:solidFill>
                  <a:srgbClr val="FA6500"/>
                </a:solidFill>
              </a:rPr>
              <a:t>Управление изменениями </a:t>
            </a:r>
            <a:r>
              <a:rPr lang="ru-RU" sz="3200" b="1" dirty="0" smtClean="0">
                <a:solidFill>
                  <a:srgbClr val="FA6500"/>
                </a:solidFill>
              </a:rPr>
              <a:t/>
            </a:r>
            <a:br>
              <a:rPr lang="ru-RU" sz="3200" b="1" dirty="0" smtClean="0">
                <a:solidFill>
                  <a:srgbClr val="FA6500"/>
                </a:solidFill>
              </a:rPr>
            </a:br>
            <a:r>
              <a:rPr lang="ru-RU" sz="3200" b="1" dirty="0" smtClean="0">
                <a:solidFill>
                  <a:srgbClr val="FA6500"/>
                </a:solidFill>
              </a:rPr>
              <a:t>в </a:t>
            </a:r>
            <a:r>
              <a:rPr lang="ru-RU" sz="3200" b="1" dirty="0">
                <a:solidFill>
                  <a:srgbClr val="FA6500"/>
                </a:solidFill>
              </a:rPr>
              <a:t>налоговых органах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92797" y="1282769"/>
            <a:ext cx="7919884" cy="8279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Программа </a:t>
            </a:r>
            <a:r>
              <a:rPr lang="ru-RU" sz="2400" dirty="0">
                <a:latin typeface="Cambria" panose="02040503050406030204" pitchFamily="18" charset="0"/>
              </a:rPr>
              <a:t>повышения квалификации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 smtClean="0">
                <a:latin typeface="Cambria" panose="02040503050406030204" pitchFamily="18" charset="0"/>
              </a:rPr>
              <a:t>22 часа (дистанционно)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6858" y="2110697"/>
            <a:ext cx="866986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Курс поможет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понять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, как облегчить время перемен в компании, в чем причины сопротивления изменениям и каковы пути преодоления сопротивлений.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8196" y="3025221"/>
            <a:ext cx="88026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Новый </a:t>
            </a:r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взгляд на процесс </a:t>
            </a:r>
            <a:r>
              <a:rPr lang="ru-RU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управления</a:t>
            </a:r>
            <a:r>
              <a:rPr lang="ru-RU" dirty="0">
                <a:solidFill>
                  <a:srgbClr val="0070C0"/>
                </a:solidFill>
                <a:latin typeface="Cambria" panose="02040503050406030204" pitchFamily="18" charset="0"/>
              </a:rPr>
              <a:t>!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</a:p>
          <a:p>
            <a:pPr algn="just" fontAlgn="base"/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Структурный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подход к переводу сотрудников из текущего состояния в желаемое будущее состояние.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Цель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этого организационного процесса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- расширение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прав и возможностей сотрудников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для принятия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поддержания 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изменения в их текущем окружении.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97" y="4575133"/>
            <a:ext cx="2669568" cy="21764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40155" y="464771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dirty="0">
                <a:solidFill>
                  <a:srgbClr val="0070C0"/>
                </a:solidFill>
                <a:latin typeface="Cambria" panose="02040503050406030204" pitchFamily="18" charset="0"/>
              </a:rPr>
              <a:t>Вы узнаете:</a:t>
            </a:r>
          </a:p>
          <a:p>
            <a:pPr marL="285750" indent="-285750" fontAlgn="base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Различные модели, технологии и инструменты, для осуществления эффективного управление изменениями в организации</a:t>
            </a:r>
          </a:p>
          <a:p>
            <a:pPr marL="285750" indent="-285750" fontAlgn="base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</a:rPr>
              <a:t>Как находить выходы из проблемных ситуаций.</a:t>
            </a:r>
          </a:p>
        </p:txBody>
      </p:sp>
    </p:spTree>
    <p:extLst>
      <p:ext uri="{BB962C8B-B14F-4D97-AF65-F5344CB8AC3E}">
        <p14:creationId xmlns:p14="http://schemas.microsoft.com/office/powerpoint/2010/main" val="34515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Требования к дополнительному </a:t>
            </a:r>
            <a:r>
              <a:rPr lang="ru-RU" b="1" dirty="0"/>
              <a:t>профессиональному образованию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 algn="just">
              <a:buFont typeface="+mj-lt"/>
              <a:buAutoNum type="arabicPeriod"/>
            </a:pPr>
            <a:r>
              <a:rPr lang="ru-RU" dirty="0"/>
              <a:t>внедрение гибких программ обучения, основанных на форсайтах развития государственной службы, спроектированных под потребности «электронного правительства»;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/>
              <a:t>создание индивидуальных образовательных траекторий через вариативность программ обучения и использование технологий «цифрового следа»;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/>
              <a:t>развитие дистанционных образовательных технологий, электронного обучения и модели «смешанного обучения</a:t>
            </a:r>
            <a:r>
              <a:rPr lang="ru-RU" dirty="0" smtClean="0"/>
              <a:t>»;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900" y="363532"/>
            <a:ext cx="8784000" cy="79211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A6500"/>
                </a:solidFill>
              </a:rPr>
              <a:t>Новые образовательные технологии</a:t>
            </a:r>
            <a:endParaRPr lang="ru-RU" sz="3200" b="1" dirty="0">
              <a:solidFill>
                <a:srgbClr val="FA65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0216" y="5025092"/>
            <a:ext cx="5013726" cy="1317651"/>
          </a:xfrm>
        </p:spPr>
        <p:txBody>
          <a:bodyPr>
            <a:noAutofit/>
          </a:bodyPr>
          <a:lstStyle/>
          <a:p>
            <a:pPr marL="539750" indent="-539750">
              <a:spcBef>
                <a:spcPts val="0"/>
              </a:spcBef>
              <a:buClr>
                <a:srgbClr val="004E88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4E88"/>
                </a:solidFill>
              </a:rPr>
              <a:t>Интегрированные занятия</a:t>
            </a:r>
          </a:p>
          <a:p>
            <a:pPr marL="539750" indent="-539750">
              <a:spcBef>
                <a:spcPts val="0"/>
              </a:spcBef>
              <a:buClr>
                <a:srgbClr val="004E88"/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rgbClr val="004E88"/>
                </a:solidFill>
              </a:rPr>
              <a:t>Интерактивные </a:t>
            </a:r>
            <a:r>
              <a:rPr lang="ru-RU" sz="2400" dirty="0">
                <a:solidFill>
                  <a:srgbClr val="004E88"/>
                </a:solidFill>
              </a:rPr>
              <a:t>учебники</a:t>
            </a:r>
          </a:p>
          <a:p>
            <a:pPr marL="539750" indent="-539750">
              <a:spcBef>
                <a:spcPts val="0"/>
              </a:spcBef>
              <a:buClr>
                <a:srgbClr val="004E88"/>
              </a:buClr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rgbClr val="004E88"/>
                </a:solidFill>
              </a:rPr>
              <a:t>Видеолекции</a:t>
            </a:r>
            <a:endParaRPr lang="ru-RU" sz="2400" dirty="0">
              <a:solidFill>
                <a:srgbClr val="004E88"/>
              </a:solidFill>
            </a:endParaRPr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q"/>
            </a:pPr>
            <a:endParaRPr lang="ru-RU" sz="2400" dirty="0">
              <a:solidFill>
                <a:srgbClr val="004E88"/>
              </a:solidFill>
            </a:endParaRPr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q"/>
            </a:pPr>
            <a:endParaRPr lang="ru-RU" sz="2400" dirty="0">
              <a:solidFill>
                <a:srgbClr val="004E88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56" y="1199285"/>
            <a:ext cx="5370287" cy="36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4669" y="703168"/>
            <a:ext cx="8966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6300"/>
                </a:solidFill>
                <a:latin typeface="Arial Narrow" panose="020B0606020202030204" pitchFamily="34" charset="0"/>
              </a:rPr>
              <a:t>Стратегический эффект</a:t>
            </a:r>
            <a:endParaRPr lang="ru-RU" sz="3600" b="1" dirty="0">
              <a:solidFill>
                <a:srgbClr val="FF63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10071" y="1468466"/>
            <a:ext cx="7723858" cy="3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4780" y="4869119"/>
            <a:ext cx="7971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66BC"/>
                </a:solidFill>
                <a:latin typeface="Arial Narrow" panose="020B0606020202030204" pitchFamily="34" charset="0"/>
              </a:rPr>
              <a:t>Непрерывное развитие профессиональных и личностных компетенций сотрудников налоговых органов в соответствии с запросами экономики и потребностями Федеральной налоговой </a:t>
            </a:r>
            <a:r>
              <a:rPr lang="ru-RU" sz="2000" b="1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службы</a:t>
            </a:r>
            <a:endParaRPr lang="ru-RU" sz="2000" b="1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1478" b="17802"/>
          <a:stretch/>
        </p:blipFill>
        <p:spPr>
          <a:xfrm>
            <a:off x="710071" y="1591740"/>
            <a:ext cx="7740794" cy="2929468"/>
          </a:xfrm>
          <a:prstGeom prst="round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1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198" y="995073"/>
            <a:ext cx="48958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4551" y="265243"/>
            <a:ext cx="8587145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004E88"/>
                </a:solidFill>
                <a:latin typeface="Cambria" panose="02040503050406030204" pitchFamily="18" charset="0"/>
                <a:ea typeface="+mj-ea"/>
                <a:cs typeface="Microsoft Sans Serif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4000" b="1" dirty="0" smtClean="0">
                <a:solidFill>
                  <a:srgbClr val="004F8A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Успехов в освоении знаний и умений!</a:t>
            </a:r>
          </a:p>
        </p:txBody>
      </p:sp>
    </p:spTree>
    <p:extLst>
      <p:ext uri="{BB962C8B-B14F-4D97-AF65-F5344CB8AC3E}">
        <p14:creationId xmlns:p14="http://schemas.microsoft.com/office/powerpoint/2010/main" val="13397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Требования к дополнительному </a:t>
            </a:r>
            <a:r>
              <a:rPr lang="ru-RU" b="1" dirty="0"/>
              <a:t>профессиональному образованию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ru-RU" dirty="0" smtClean="0">
                <a:solidFill>
                  <a:srgbClr val="FF6600"/>
                </a:solidFill>
              </a:rPr>
              <a:t>4.</a:t>
            </a:r>
            <a:r>
              <a:rPr lang="ru-RU" dirty="0"/>
              <a:t>	</a:t>
            </a:r>
            <a:r>
              <a:rPr lang="ru-RU" dirty="0" smtClean="0"/>
              <a:t>расширение </a:t>
            </a:r>
            <a:r>
              <a:rPr lang="ru-RU" dirty="0"/>
              <a:t>использования виртуальных тренажеров, инструментов виртуальной и дополненной реальности;</a:t>
            </a:r>
          </a:p>
          <a:p>
            <a:pPr marL="0" lvl="0" indent="0" algn="just">
              <a:buNone/>
            </a:pPr>
            <a:r>
              <a:rPr lang="ru-RU" dirty="0">
                <a:solidFill>
                  <a:srgbClr val="FF6600"/>
                </a:solidFill>
              </a:rPr>
              <a:t>5</a:t>
            </a:r>
            <a:r>
              <a:rPr lang="ru-RU" dirty="0" smtClean="0">
                <a:solidFill>
                  <a:srgbClr val="FF6600"/>
                </a:solidFill>
              </a:rPr>
              <a:t>.	</a:t>
            </a:r>
            <a:r>
              <a:rPr lang="ru-RU" dirty="0" smtClean="0"/>
              <a:t>акцент </a:t>
            </a:r>
            <a:r>
              <a:rPr lang="ru-RU" dirty="0"/>
              <a:t>на интерактивные методы обучения и проектную работу в междисциплинарных командах;</a:t>
            </a:r>
          </a:p>
          <a:p>
            <a:pPr marL="0" lvl="0" indent="0" algn="just">
              <a:buNone/>
            </a:pPr>
            <a:r>
              <a:rPr lang="ru-RU" dirty="0" smtClean="0">
                <a:solidFill>
                  <a:srgbClr val="FF6600"/>
                </a:solidFill>
              </a:rPr>
              <a:t>6.	</a:t>
            </a:r>
            <a:r>
              <a:rPr lang="ru-RU" dirty="0" smtClean="0"/>
              <a:t>активное </a:t>
            </a:r>
            <a:r>
              <a:rPr lang="ru-RU" dirty="0"/>
              <a:t>формирование универсальных </a:t>
            </a:r>
            <a:r>
              <a:rPr lang="ru-RU" dirty="0" smtClean="0"/>
              <a:t>компетенций;</a:t>
            </a:r>
            <a:endParaRPr lang="ru-RU" dirty="0"/>
          </a:p>
          <a:p>
            <a:pPr marL="0" lvl="0" indent="0" algn="just">
              <a:buNone/>
            </a:pPr>
            <a:r>
              <a:rPr lang="ru-RU" dirty="0">
                <a:solidFill>
                  <a:srgbClr val="FF6600"/>
                </a:solidFill>
              </a:rPr>
              <a:t>7</a:t>
            </a:r>
            <a:r>
              <a:rPr lang="ru-RU" dirty="0" smtClean="0">
                <a:solidFill>
                  <a:srgbClr val="FF6600"/>
                </a:solidFill>
              </a:rPr>
              <a:t>.	</a:t>
            </a:r>
            <a:r>
              <a:rPr lang="ru-RU" dirty="0" smtClean="0"/>
              <a:t>управление </a:t>
            </a:r>
            <a:r>
              <a:rPr lang="ru-RU" dirty="0"/>
              <a:t>жизненным циклом образовательной программы в глубокой интеграции с заказчиками – территориальными налоговыми органами и центральным аппаратом ФНС России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72000" y="1"/>
            <a:ext cx="4572000" cy="6858000"/>
          </a:xfrm>
          <a:prstGeom prst="rect">
            <a:avLst/>
          </a:prstGeom>
          <a:solidFill>
            <a:srgbClr val="0066BC"/>
          </a:solidFill>
          <a:ln>
            <a:solidFill>
              <a:srgbClr val="006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5462" y="977143"/>
            <a:ext cx="7323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Миссия Института</a:t>
            </a:r>
            <a:endParaRPr lang="ru-RU" sz="4000" b="1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462" y="1697307"/>
            <a:ext cx="3854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6BC"/>
                </a:solidFill>
                <a:latin typeface="Arial Narrow" panose="020B0606020202030204" pitchFamily="34" charset="0"/>
              </a:rPr>
              <a:t>Эффективная образовательная деятельность в сфере дополнительного профессионального образования </a:t>
            </a:r>
            <a:endParaRPr lang="en-US" dirty="0" smtClean="0">
              <a:solidFill>
                <a:srgbClr val="0066BC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и </a:t>
            </a:r>
            <a:r>
              <a:rPr lang="ru-RU" dirty="0">
                <a:solidFill>
                  <a:srgbClr val="0066BC"/>
                </a:solidFill>
                <a:latin typeface="Arial Narrow" panose="020B0606020202030204" pitchFamily="34" charset="0"/>
              </a:rPr>
              <a:t>высокое качество услуг, предоставляемых государственным гражданским служащим для укрепления и совершенствования кадрового потенциала ФНС </a:t>
            </a:r>
            <a:r>
              <a:rPr lang="ru-RU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России</a:t>
            </a:r>
            <a:endParaRPr lang="ru-RU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45104" y="989421"/>
            <a:ext cx="7323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Цель развития</a:t>
            </a:r>
            <a:endParaRPr lang="ru-RU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45104" y="1729246"/>
            <a:ext cx="4194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Содействие инновационному развитию Федеральной налоговой службы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 обеспечение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высокой квалификации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кадров за 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счет предоставления постоянно обновляемых современных качественных образовательных услуг </a:t>
            </a:r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 продуктов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http://www.cpp-nnov.nalog.ru/images/unite-gallery/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18100" r="40" b="485"/>
          <a:stretch/>
        </p:blipFill>
        <p:spPr bwMode="auto">
          <a:xfrm>
            <a:off x="189700" y="4197531"/>
            <a:ext cx="4153317" cy="224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1138" b="10628"/>
          <a:stretch/>
        </p:blipFill>
        <p:spPr>
          <a:xfrm>
            <a:off x="4787832" y="4201882"/>
            <a:ext cx="4140336" cy="22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133" y="821268"/>
            <a:ext cx="763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Стратегические задачи </a:t>
            </a:r>
            <a:r>
              <a:rPr lang="ru-RU" sz="3600" b="1" dirty="0" smtClean="0">
                <a:solidFill>
                  <a:srgbClr val="FF6300"/>
                </a:solidFill>
                <a:latin typeface="Arial Narrow" panose="020B0606020202030204" pitchFamily="34" charset="0"/>
              </a:rPr>
              <a:t>2021 – 2025</a:t>
            </a:r>
            <a:endParaRPr lang="ru-RU" sz="3600" b="1" dirty="0">
              <a:solidFill>
                <a:srgbClr val="FF63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7083" y="2007057"/>
            <a:ext cx="2827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Моделирование мультидисциплинарных образовательных программ </a:t>
            </a:r>
            <a:r>
              <a:rPr lang="ru-RU" dirty="0">
                <a:solidFill>
                  <a:srgbClr val="0066BC"/>
                </a:solidFill>
                <a:latin typeface="Arial Narrow" panose="020B0606020202030204" pitchFamily="34" charset="0"/>
              </a:rPr>
              <a:t>практико-ориентированной направленности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65233" y="1990124"/>
            <a:ext cx="3382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Формирование и модификация </a:t>
            </a:r>
            <a:r>
              <a:rPr lang="ru-RU" dirty="0">
                <a:solidFill>
                  <a:srgbClr val="0066BC"/>
                </a:solidFill>
                <a:latin typeface="Arial Narrow" panose="020B0606020202030204" pitchFamily="34" charset="0"/>
              </a:rPr>
              <a:t>цифровой экосистемы обучения </a:t>
            </a:r>
            <a:r>
              <a:rPr lang="ru-RU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на </a:t>
            </a:r>
            <a:r>
              <a:rPr lang="ru-RU" dirty="0">
                <a:solidFill>
                  <a:srgbClr val="0066BC"/>
                </a:solidFill>
                <a:latin typeface="Arial Narrow" panose="020B0606020202030204" pitchFamily="34" charset="0"/>
              </a:rPr>
              <a:t>основе передовых технологий, </a:t>
            </a:r>
            <a:r>
              <a:rPr lang="ru-RU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персонализации </a:t>
            </a:r>
            <a:r>
              <a:rPr lang="ru-RU" dirty="0">
                <a:solidFill>
                  <a:srgbClr val="0066BC"/>
                </a:solidFill>
                <a:latin typeface="Arial Narrow" panose="020B0606020202030204" pitchFamily="34" charset="0"/>
              </a:rPr>
              <a:t>учебного процесса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7083" y="3887231"/>
            <a:ext cx="2868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6BC"/>
                </a:solidFill>
                <a:latin typeface="Arial Narrow" panose="020B0606020202030204" pitchFamily="34" charset="0"/>
              </a:rPr>
              <a:t>Совершенствование воспитательной </a:t>
            </a:r>
            <a:endParaRPr lang="en-US" dirty="0" smtClean="0">
              <a:solidFill>
                <a:srgbClr val="0066BC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и </a:t>
            </a:r>
            <a:r>
              <a:rPr lang="ru-RU" dirty="0">
                <a:solidFill>
                  <a:srgbClr val="0066BC"/>
                </a:solidFill>
                <a:latin typeface="Arial Narrow" panose="020B0606020202030204" pitchFamily="34" charset="0"/>
              </a:rPr>
              <a:t>социокультурной среды  </a:t>
            </a:r>
            <a:endParaRPr lang="en-US" dirty="0" smtClean="0">
              <a:solidFill>
                <a:srgbClr val="0066BC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в </a:t>
            </a:r>
            <a:r>
              <a:rPr lang="ru-RU" dirty="0">
                <a:solidFill>
                  <a:srgbClr val="0066BC"/>
                </a:solidFill>
                <a:latin typeface="Arial Narrow" panose="020B0606020202030204" pitchFamily="34" charset="0"/>
              </a:rPr>
              <a:t>целях развития человеческого потенциала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65233" y="3887231"/>
            <a:ext cx="2400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6BC"/>
                </a:solidFill>
                <a:latin typeface="Arial Narrow" panose="020B0606020202030204" pitchFamily="34" charset="0"/>
              </a:rPr>
              <a:t>Формирование целевого имиджа, поддержание положительной репутации Института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1133" y="1847163"/>
            <a:ext cx="470634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FF6600"/>
                </a:solidFill>
                <a:latin typeface="+mj-lt"/>
              </a:rPr>
              <a:t>1</a:t>
            </a:r>
            <a:endParaRPr lang="ru-RU" sz="80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92133" y="1889953"/>
            <a:ext cx="470634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8000" dirty="0">
                <a:solidFill>
                  <a:srgbClr val="FF6600"/>
                </a:solidFill>
                <a:latin typeface="+mj-lt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5215" y="3752163"/>
            <a:ext cx="470634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8000" dirty="0">
                <a:solidFill>
                  <a:srgbClr val="FF6600"/>
                </a:solidFill>
                <a:latin typeface="+mj-lt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92133" y="3752163"/>
            <a:ext cx="470634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FF6600"/>
                </a:solidFill>
                <a:latin typeface="+mj-lt"/>
              </a:rPr>
              <a:t>4</a:t>
            </a:r>
            <a:endParaRPr lang="ru-RU" sz="8000" dirty="0">
              <a:solidFill>
                <a:srgbClr val="FF6600"/>
              </a:solidFill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99527" y="3728008"/>
            <a:ext cx="8348140" cy="6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572000" y="1847163"/>
            <a:ext cx="0" cy="441817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2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16491" y="3123778"/>
            <a:ext cx="2012766" cy="2020004"/>
          </a:xfrm>
          <a:prstGeom prst="rect">
            <a:avLst/>
          </a:prstGeom>
          <a:solidFill>
            <a:srgbClr val="24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477423" y="3108594"/>
            <a:ext cx="2012766" cy="2020004"/>
          </a:xfrm>
          <a:prstGeom prst="rect">
            <a:avLst/>
          </a:prstGeom>
          <a:solidFill>
            <a:srgbClr val="24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11542" y="3108594"/>
            <a:ext cx="2012766" cy="2020004"/>
          </a:xfrm>
          <a:prstGeom prst="rect">
            <a:avLst/>
          </a:prstGeom>
          <a:solidFill>
            <a:srgbClr val="24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22767" y="703168"/>
            <a:ext cx="6890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6BC"/>
                </a:solidFill>
                <a:latin typeface="Arial Narrow" panose="020B0606020202030204" pitchFamily="34" charset="0"/>
              </a:rPr>
              <a:t>Моделирование мультидисциплинарных образовательных программ практико-ориентированной направленности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728" y="5228235"/>
            <a:ext cx="200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Проблемно-ориентированное образование</a:t>
            </a:r>
            <a:endParaRPr lang="ru-RU" sz="1600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013" y="685956"/>
            <a:ext cx="147672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Задача 1</a:t>
            </a:r>
            <a:endParaRPr lang="ru-RU" sz="2800" b="1" dirty="0">
              <a:solidFill>
                <a:srgbClr val="FF660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013" y="2527931"/>
            <a:ext cx="420423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Реализация</a:t>
            </a:r>
            <a:endParaRPr lang="ru-RU" sz="2800" b="1" dirty="0">
              <a:solidFill>
                <a:srgbClr val="FF66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7490" y="5247170"/>
            <a:ext cx="2007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Практико-ориентированные образовательные программы</a:t>
            </a:r>
            <a:endParaRPr lang="ru-RU" sz="1600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93251" y="5247170"/>
            <a:ext cx="2020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Развитие </a:t>
            </a:r>
          </a:p>
          <a:p>
            <a:pPr algn="ctr"/>
            <a:r>
              <a:rPr lang="en-US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«Soft Skills»</a:t>
            </a:r>
            <a:endParaRPr lang="ru-RU" sz="1600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48259" y="5293336"/>
            <a:ext cx="201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Адаптация под требования </a:t>
            </a:r>
          </a:p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ФНС России</a:t>
            </a:r>
            <a:endParaRPr lang="ru-RU" sz="1600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919" y="3307100"/>
            <a:ext cx="2007254" cy="1822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7" y="3415385"/>
            <a:ext cx="1839477" cy="1512050"/>
          </a:xfrm>
          <a:prstGeom prst="rect">
            <a:avLst/>
          </a:prstGeom>
          <a:solidFill>
            <a:srgbClr val="24BAFF"/>
          </a:solidFill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56" y="3109472"/>
            <a:ext cx="2020004" cy="2020004"/>
          </a:xfrm>
          <a:prstGeom prst="rect">
            <a:avLst/>
          </a:prstGeom>
          <a:solidFill>
            <a:srgbClr val="24BAFF"/>
          </a:solidFill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66" y="3385379"/>
            <a:ext cx="1418117" cy="1466433"/>
          </a:xfrm>
          <a:prstGeom prst="rect">
            <a:avLst/>
          </a:prstGeom>
          <a:effectLst/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344147" y="2363727"/>
            <a:ext cx="8468925" cy="3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8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22767" y="703168"/>
            <a:ext cx="6890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6BC"/>
                </a:solidFill>
                <a:latin typeface="Arial Narrow" panose="020B0606020202030204" pitchFamily="34" charset="0"/>
              </a:rPr>
              <a:t>Формирование и модификация цифровой экосистемы обучения на основе передовых технологий, персонализации учебного процесса</a:t>
            </a:r>
            <a:endParaRPr lang="ru-RU" sz="2400" b="1" dirty="0">
              <a:solidFill>
                <a:srgbClr val="FF63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4148" y="5147382"/>
            <a:ext cx="183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Использование онлайн-технологий</a:t>
            </a:r>
            <a:endParaRPr lang="ru-RU" sz="1600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013" y="685956"/>
            <a:ext cx="1680754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Задача 2</a:t>
            </a:r>
            <a:endParaRPr lang="ru-RU" sz="2800" b="1" dirty="0">
              <a:solidFill>
                <a:srgbClr val="FF660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013" y="2096182"/>
            <a:ext cx="420423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Реализация</a:t>
            </a:r>
            <a:endParaRPr lang="ru-RU" sz="2800" b="1" dirty="0">
              <a:solidFill>
                <a:srgbClr val="FF66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6251" y="5141204"/>
            <a:ext cx="2081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Персонифицированные образовательные технологии</a:t>
            </a:r>
            <a:endParaRPr lang="ru-RU" sz="1600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9786" y="5141204"/>
            <a:ext cx="2363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Развитие компетенций сотрудников в течение всей профессиональной деятельности</a:t>
            </a:r>
          </a:p>
          <a:p>
            <a:pPr algn="ctr"/>
            <a:endParaRPr lang="ru-RU" sz="1600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3" y="2833007"/>
            <a:ext cx="1936088" cy="19916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82" y="2915632"/>
            <a:ext cx="2021817" cy="19090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37" y="2915632"/>
            <a:ext cx="1947570" cy="1778832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344147" y="2065471"/>
            <a:ext cx="8468925" cy="3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5" t="26182" r="524" b="5737"/>
          <a:stretch/>
        </p:blipFill>
        <p:spPr bwMode="auto">
          <a:xfrm>
            <a:off x="2277836" y="2979964"/>
            <a:ext cx="194994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43640" y="5141204"/>
            <a:ext cx="1818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Образовательный контент ФНС России</a:t>
            </a:r>
            <a:endParaRPr lang="ru-RU" sz="1600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6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144000" cy="584200"/>
          </a:xfrm>
          <a:prstGeom prst="rect">
            <a:avLst/>
          </a:prstGeom>
          <a:gradFill flip="none" rotWithShape="1">
            <a:gsLst>
              <a:gs pos="58000">
                <a:schemeClr val="bg1">
                  <a:lumMod val="85000"/>
                  <a:alpha val="25000"/>
                </a:schemeClr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22767" y="703168"/>
            <a:ext cx="6890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6BC"/>
                </a:solidFill>
                <a:latin typeface="Arial Narrow" panose="020B0606020202030204" pitchFamily="34" charset="0"/>
              </a:rPr>
              <a:t>Совершенствование воспитательной и социокультурной среды  в целях развития человеческого потенциала</a:t>
            </a:r>
            <a:endParaRPr lang="ru-RU" sz="2400" b="1" dirty="0">
              <a:solidFill>
                <a:srgbClr val="FF63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267" y="5141204"/>
            <a:ext cx="2212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Комфортная среда </a:t>
            </a:r>
            <a:r>
              <a:rPr lang="ru-RU" sz="1600" smtClean="0">
                <a:solidFill>
                  <a:srgbClr val="0066BC"/>
                </a:solidFill>
                <a:latin typeface="Arial Narrow" panose="020B0606020202030204" pitchFamily="34" charset="0"/>
              </a:rPr>
              <a:t>для проживания и обучения </a:t>
            </a:r>
            <a:endParaRPr lang="ru-RU" sz="1600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013" y="685956"/>
            <a:ext cx="432998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Задача 3</a:t>
            </a:r>
            <a:endParaRPr lang="ru-RU" sz="2800" b="1" dirty="0">
              <a:solidFill>
                <a:srgbClr val="FF660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013" y="2096182"/>
            <a:ext cx="420423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6600"/>
                </a:solidFill>
                <a:latin typeface="Arial Narrow" panose="020B0606020202030204" pitchFamily="34" charset="0"/>
              </a:rPr>
              <a:t>Реализация</a:t>
            </a:r>
            <a:endParaRPr lang="ru-RU" sz="2800" b="1" dirty="0">
              <a:solidFill>
                <a:srgbClr val="FF66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2478" y="5141204"/>
            <a:ext cx="2114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Позитивное социальное взаимодействие</a:t>
            </a:r>
            <a:endParaRPr lang="ru-RU" sz="1600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00539" y="5141204"/>
            <a:ext cx="2912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Гражданская позиция </a:t>
            </a:r>
            <a:r>
              <a:rPr lang="ru-RU" sz="1600" smtClean="0">
                <a:solidFill>
                  <a:srgbClr val="0066BC"/>
                </a:solidFill>
                <a:latin typeface="Arial Narrow" panose="020B0606020202030204" pitchFamily="34" charset="0"/>
              </a:rPr>
              <a:t>и ответственность </a:t>
            </a:r>
            <a:r>
              <a:rPr lang="ru-RU" sz="1600" dirty="0" smtClean="0">
                <a:solidFill>
                  <a:srgbClr val="0066BC"/>
                </a:solidFill>
                <a:latin typeface="Arial Narrow" panose="020B0606020202030204" pitchFamily="34" charset="0"/>
              </a:rPr>
              <a:t>на основе традиционных ценностей</a:t>
            </a:r>
            <a:endParaRPr lang="ru-RU" sz="1600" dirty="0">
              <a:solidFill>
                <a:srgbClr val="0066BC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44147" y="2065471"/>
            <a:ext cx="8468925" cy="3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6" y="2846419"/>
            <a:ext cx="2442105" cy="2290607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33" y="2846419"/>
            <a:ext cx="2637566" cy="2290607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918" y="2846419"/>
            <a:ext cx="2407725" cy="22906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0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ppt/theme/themeOverride2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ppt/theme/themeOverride3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ppt/theme/themeOverride4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ppt/theme/themeOverride5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</TotalTime>
  <Words>1573</Words>
  <Application>Microsoft Office PowerPoint</Application>
  <PresentationFormat>Экран (4:3)</PresentationFormat>
  <Paragraphs>273</Paragraphs>
  <Slides>32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NewsPrint</vt:lpstr>
      <vt:lpstr>О ВНЕДРЕНИИ ГИБКИХ ПРОГРАММ ОБУЧЕНИЯ</vt:lpstr>
      <vt:lpstr>Презентация PowerPoint</vt:lpstr>
      <vt:lpstr>Требования к дополнительному профессиональному образованию </vt:lpstr>
      <vt:lpstr>Требования к дополнительному профессиональному образованию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ШКОЛА РУКОВОДИТЕЛЯ  Индивидуальные образовательные траектории</vt:lpstr>
      <vt:lpstr>Почему именно ШКОЛА РУКОВОДИТЕЛЯ?</vt:lpstr>
      <vt:lpstr>Очная форма обучения </vt:lpstr>
      <vt:lpstr>Заочная форма обучения с применением дистанционных образовательных технологий и электронного обучения Содержание</vt:lpstr>
      <vt:lpstr>Командообразование и фасилитация  в налоговых органах</vt:lpstr>
      <vt:lpstr>Лидерство в государственном управлении</vt:lpstr>
      <vt:lpstr>Управление проектами как инновационная технология в системе современного государственного управления</vt:lpstr>
      <vt:lpstr>Самоменеджент руководителя</vt:lpstr>
      <vt:lpstr>Эффективные коммуникации</vt:lpstr>
      <vt:lpstr>Искусство публичного выступления</vt:lpstr>
      <vt:lpstr>Стрессменеджмент и саморегуляция руководителя</vt:lpstr>
      <vt:lpstr>Эмоциональный интеллект  для руководителя</vt:lpstr>
      <vt:lpstr>Управление потенциалом сотрудников</vt:lpstr>
      <vt:lpstr>Налоговый контроль на основе  риск-анализа и побуждение налогоплательщика к добровольному исполнению своих обязательств</vt:lpstr>
      <vt:lpstr>Цифровая трансформация  налоговых органов</vt:lpstr>
      <vt:lpstr>Современные информационные технологии в деятельности руководителя</vt:lpstr>
      <vt:lpstr>Экономическая грамотность руководителя</vt:lpstr>
      <vt:lpstr>Репутационный менеджмент органов государственной власти в условиях  развития информационного общества</vt:lpstr>
      <vt:lpstr>Управление изменениями  в налоговых органах</vt:lpstr>
      <vt:lpstr>Новые образовательные технологии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Перечень программ повышения квалификации и профессиональной переподготовки</dc:title>
  <dc:creator>Сидорова Анастасия Викторовна</dc:creator>
  <cp:lastModifiedBy>Август Валерьевич Телегус</cp:lastModifiedBy>
  <cp:revision>136</cp:revision>
  <cp:lastPrinted>2021-01-28T11:04:08Z</cp:lastPrinted>
  <dcterms:created xsi:type="dcterms:W3CDTF">2020-02-05T08:35:09Z</dcterms:created>
  <dcterms:modified xsi:type="dcterms:W3CDTF">2021-05-24T10:30:56Z</dcterms:modified>
</cp:coreProperties>
</file>