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11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Arial Narrow" panose="020B0604020202020204" charset="0"/>
      <p:regular r:id="rId12"/>
      <p:bold r:id="rId13"/>
      <p:italic r:id="rId14"/>
      <p:boldItalic r:id="rId15"/>
    </p:embeddedFont>
    <p:embeddedFont>
      <p:font typeface="Georgia" panose="02040502050405020303" pitchFamily="18" charset="0"/>
      <p:regular r:id="rId16"/>
      <p:bold r:id="rId17"/>
      <p:italic r:id="rId18"/>
      <p:boldItalic r:id="rId19"/>
    </p:embeddedFont>
    <p:embeddedFont>
      <p:font typeface="Libre Franklin Thin" panose="020B0604020202020204" charset="0"/>
      <p:regular r:id="rId20"/>
      <p:bold r:id="rId21"/>
      <p:italic r:id="rId22"/>
      <p:boldItalic r:id="rId23"/>
    </p:embeddedFont>
    <p:embeddedFont>
      <p:font typeface="Helvetica Neue" panose="020B060402020202020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14" y="5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Соотношение неофициальных</a:t>
            </a:r>
            <a:r>
              <a:rPr lang="ru-RU" baseline="0" dirty="0" smtClean="0"/>
              <a:t> доходов к ВВП 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Исследуемые показатели в 2019 году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2"/>
                <c:pt idx="0">
                  <c:v>ВВП, трлн. руб.</c:v>
                </c:pt>
                <c:pt idx="1">
                  <c:v>Теневая зарплата, трлн.руб.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106</c:v>
                </c:pt>
                <c:pt idx="1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593656"/>
        <c:axId val="5594832"/>
        <c:axId val="0"/>
      </c:bar3DChart>
      <c:catAx>
        <c:axId val="5593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94832"/>
        <c:crosses val="autoZero"/>
        <c:auto val="1"/>
        <c:lblAlgn val="ctr"/>
        <c:lblOffset val="100"/>
        <c:noMultiLvlLbl val="0"/>
      </c:catAx>
      <c:valAx>
        <c:axId val="5594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93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875435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" name="Google Shape;6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611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dc873ff954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dc873ff954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3022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9511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dc873ff95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gdc873ff95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2535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88358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05425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dc873ff95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gdc873ff95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795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dc873ff954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gdc873ff954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77182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dc873ff954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gdc873ff954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9311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сновной слайд1">
  <p:cSld name="Основной слайд1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 t="81479" b="3375"/>
          <a:stretch/>
        </p:blipFill>
        <p:spPr>
          <a:xfrm>
            <a:off x="0" y="4437082"/>
            <a:ext cx="9143998" cy="72702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182388" y="519465"/>
            <a:ext cx="8784000" cy="5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 b="0">
                <a:solidFill>
                  <a:srgbClr val="004E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body" idx="1"/>
          </p:nvPr>
        </p:nvSpPr>
        <p:spPr>
          <a:xfrm>
            <a:off x="182388" y="1221563"/>
            <a:ext cx="8784000" cy="29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A6500"/>
              </a:buClr>
              <a:buSzPts val="1800"/>
              <a:buChar char="●"/>
              <a:defRPr sz="2800">
                <a:solidFill>
                  <a:srgbClr val="004E88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A6500"/>
              </a:buClr>
              <a:buSzPts val="1400"/>
              <a:buChar char="○"/>
              <a:defRPr sz="2400">
                <a:solidFill>
                  <a:srgbClr val="004E88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A6500"/>
              </a:buClr>
              <a:buSzPts val="1400"/>
              <a:buChar char="■"/>
              <a:defRPr sz="2400">
                <a:solidFill>
                  <a:srgbClr val="004E88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A6500"/>
              </a:buClr>
              <a:buSzPts val="1400"/>
              <a:buChar char="●"/>
              <a:defRPr sz="2000">
                <a:solidFill>
                  <a:srgbClr val="004E88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A6500"/>
              </a:buClr>
              <a:buSzPts val="1400"/>
              <a:buChar char="○"/>
              <a:defRPr sz="2000">
                <a:solidFill>
                  <a:srgbClr val="004E88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/>
          <p:nvPr/>
        </p:nvSpPr>
        <p:spPr>
          <a:xfrm>
            <a:off x="8460541" y="4617074"/>
            <a:ext cx="611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-RU" sz="1400" b="0" i="0" u="none" strike="noStrike" cap="none">
                <a:solidFill>
                  <a:srgbClr val="004E8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sz="1400" b="0" i="0" u="none" strike="noStrike" cap="none">
              <a:solidFill>
                <a:srgbClr val="004E8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0" y="0"/>
            <a:ext cx="9144000" cy="249300"/>
          </a:xfrm>
          <a:prstGeom prst="rect">
            <a:avLst/>
          </a:prstGeom>
          <a:solidFill>
            <a:srgbClr val="0066BC"/>
          </a:solidFill>
          <a:ln>
            <a:noFill/>
          </a:ln>
          <a:effectLst>
            <a:outerShdw blurRad="254000" dist="38100" dir="2700000" sx="99000" sy="99000" algn="tl" rotWithShape="0">
              <a:srgbClr val="7F7F7F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</p:txBody>
      </p:sp>
      <p:sp>
        <p:nvSpPr>
          <p:cNvPr id="15" name="Google Shape;15;p2"/>
          <p:cNvSpPr txBox="1"/>
          <p:nvPr/>
        </p:nvSpPr>
        <p:spPr>
          <a:xfrm>
            <a:off x="323414" y="20840"/>
            <a:ext cx="8353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Приволжский Институт повышения квалификации ФНС России</a:t>
            </a:r>
            <a:endParaRPr sz="1200" b="0" i="0" u="none" strike="noStrike" cap="non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6" name="Google Shape;1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002" y="9298"/>
            <a:ext cx="251408" cy="23083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 txBox="1"/>
          <p:nvPr/>
        </p:nvSpPr>
        <p:spPr>
          <a:xfrm>
            <a:off x="3999569" y="4956361"/>
            <a:ext cx="17619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Нижний Новгород</a:t>
            </a:r>
            <a:endParaRPr sz="1200" b="0" i="0" u="none" strike="noStrike" cap="non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2" name="Google Shape;62;p1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сновной слайд2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182388" y="519465"/>
            <a:ext cx="8784000" cy="5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 b="0">
                <a:solidFill>
                  <a:srgbClr val="004E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182388" y="1221563"/>
            <a:ext cx="8784000" cy="29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A6500"/>
              </a:buClr>
              <a:buSzPts val="1800"/>
              <a:buChar char="●"/>
              <a:defRPr sz="2800">
                <a:solidFill>
                  <a:srgbClr val="004E88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A6500"/>
              </a:buClr>
              <a:buSzPts val="1400"/>
              <a:buChar char="○"/>
              <a:defRPr sz="2400">
                <a:solidFill>
                  <a:srgbClr val="004E88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A6500"/>
              </a:buClr>
              <a:buSzPts val="1400"/>
              <a:buChar char="■"/>
              <a:defRPr sz="2400">
                <a:solidFill>
                  <a:srgbClr val="004E88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A6500"/>
              </a:buClr>
              <a:buSzPts val="1400"/>
              <a:buChar char="●"/>
              <a:defRPr sz="2000">
                <a:solidFill>
                  <a:srgbClr val="004E88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A6500"/>
              </a:buClr>
              <a:buSzPts val="1400"/>
              <a:buChar char="○"/>
              <a:defRPr sz="2000">
                <a:solidFill>
                  <a:srgbClr val="004E88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0" y="0"/>
            <a:ext cx="9144000" cy="249300"/>
          </a:xfrm>
          <a:prstGeom prst="rect">
            <a:avLst/>
          </a:prstGeom>
          <a:solidFill>
            <a:srgbClr val="0066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</p:txBody>
      </p:sp>
      <p:sp>
        <p:nvSpPr>
          <p:cNvPr id="22" name="Google Shape;22;p3"/>
          <p:cNvSpPr txBox="1"/>
          <p:nvPr/>
        </p:nvSpPr>
        <p:spPr>
          <a:xfrm>
            <a:off x="323414" y="20840"/>
            <a:ext cx="8353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Приволжский Институт повышения квалификации ФНС России</a:t>
            </a:r>
            <a:endParaRPr sz="1200" b="0" i="0" u="none" strike="noStrike" cap="non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3" name="Google Shape;23;p3"/>
          <p:cNvSpPr txBox="1"/>
          <p:nvPr/>
        </p:nvSpPr>
        <p:spPr>
          <a:xfrm>
            <a:off x="8460541" y="4617074"/>
            <a:ext cx="611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-RU" sz="1400" b="0" i="0" u="none" strike="noStrike" cap="none">
                <a:solidFill>
                  <a:srgbClr val="004E8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sz="1400" b="0" i="0" u="none" strike="noStrike" cap="none">
              <a:solidFill>
                <a:srgbClr val="004E8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4" name="Google Shape;24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002" y="9298"/>
            <a:ext cx="251408" cy="2308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45325"/>
            <a:ext cx="2230075" cy="142685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2154823" y="577173"/>
            <a:ext cx="6390541" cy="4143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>
                <a:solidFill>
                  <a:srgbClr val="FF0000"/>
                </a:solidFill>
              </a:rPr>
              <a:t/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КОНТРОЛЬНАЯ </a:t>
            </a:r>
            <a:r>
              <a:rPr lang="ru-RU" sz="2800" b="1" dirty="0">
                <a:solidFill>
                  <a:srgbClr val="FF0000"/>
                </a:solidFill>
              </a:rPr>
              <a:t>РАБОТА НАЛОГОВЫХ ОРГАНОВ </a:t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2800" b="1" dirty="0">
                <a:solidFill>
                  <a:srgbClr val="FF0000"/>
                </a:solidFill>
              </a:rPr>
              <a:t>ПО ЛЕГАЛИЗАЦИИ ТРУДОВЫХ ДОХОДОВ</a:t>
            </a:r>
            <a:endParaRPr sz="2800" b="1"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000" b="1" u="sng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000" b="1" u="sng" dirty="0"/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-RU" sz="2000" b="1" dirty="0" smtClean="0"/>
              <a:t>Иванова </a:t>
            </a:r>
            <a:r>
              <a:rPr lang="ru-RU" sz="2000" b="1" dirty="0"/>
              <a:t>О.Е</a:t>
            </a:r>
            <a:r>
              <a:rPr lang="ru-RU" sz="2000" b="1" dirty="0" smtClean="0"/>
              <a:t>.</a:t>
            </a:r>
            <a:br>
              <a:rPr lang="ru-RU" sz="2000" b="1" dirty="0" smtClean="0"/>
            </a:br>
            <a:r>
              <a:rPr lang="ru-RU" sz="2000" b="1" dirty="0" smtClean="0"/>
              <a:t> </a:t>
            </a:r>
            <a:r>
              <a:rPr lang="ru-RU" sz="2000" dirty="0"/>
              <a:t>старший преподаватель кафедры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налогов </a:t>
            </a:r>
            <a:r>
              <a:rPr lang="ru-RU" sz="2000" dirty="0"/>
              <a:t>и налогообложения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Приволжского </a:t>
            </a:r>
            <a:r>
              <a:rPr lang="ru-RU" sz="2000" dirty="0"/>
              <a:t>ИПК ФНС России</a:t>
            </a:r>
            <a:endParaRPr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209186718"/>
              </p:ext>
            </p:extLst>
          </p:nvPr>
        </p:nvGraphicFramePr>
        <p:xfrm>
          <a:off x="1640541" y="566643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4300" y="338200"/>
            <a:ext cx="6316951" cy="329752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 txBox="1"/>
          <p:nvPr/>
        </p:nvSpPr>
        <p:spPr>
          <a:xfrm>
            <a:off x="371072" y="3808586"/>
            <a:ext cx="851790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rgbClr val="0070C0"/>
                </a:solidFill>
              </a:rPr>
              <a:t>Экономически активное население </a:t>
            </a:r>
            <a:r>
              <a:rPr lang="ru-RU" sz="2000" b="1" dirty="0" smtClean="0">
                <a:solidFill>
                  <a:srgbClr val="0070C0"/>
                </a:solidFill>
              </a:rPr>
              <a:t>РФ </a:t>
            </a:r>
            <a:r>
              <a:rPr lang="ru-RU" sz="2000" b="1" dirty="0">
                <a:solidFill>
                  <a:srgbClr val="0070C0"/>
                </a:solidFill>
              </a:rPr>
              <a:t>- 75,3 </a:t>
            </a:r>
            <a:r>
              <a:rPr lang="ru-RU" sz="2000" b="1" dirty="0" smtClean="0">
                <a:solidFill>
                  <a:srgbClr val="0070C0"/>
                </a:solidFill>
              </a:rPr>
              <a:t>млн </a:t>
            </a:r>
            <a:r>
              <a:rPr lang="ru-RU" sz="2000" b="1" dirty="0">
                <a:solidFill>
                  <a:srgbClr val="0070C0"/>
                </a:solidFill>
              </a:rPr>
              <a:t>человек, из них</a:t>
            </a:r>
            <a:endParaRPr sz="2000" b="1" dirty="0">
              <a:solidFill>
                <a:srgbClr val="0070C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rgbClr val="0070C0"/>
                </a:solidFill>
              </a:rPr>
              <a:t>вовлечены в </a:t>
            </a:r>
            <a:r>
              <a:rPr lang="ru-RU" sz="2000" b="1" dirty="0" smtClean="0">
                <a:solidFill>
                  <a:srgbClr val="0070C0"/>
                </a:solidFill>
              </a:rPr>
              <a:t>«теневую» </a:t>
            </a:r>
            <a:r>
              <a:rPr lang="ru-RU" sz="2000" b="1" dirty="0">
                <a:solidFill>
                  <a:srgbClr val="0070C0"/>
                </a:solidFill>
              </a:rPr>
              <a:t>занятость - 25 </a:t>
            </a:r>
            <a:r>
              <a:rPr lang="ru-RU" sz="2000" b="1" dirty="0" smtClean="0">
                <a:solidFill>
                  <a:srgbClr val="0070C0"/>
                </a:solidFill>
              </a:rPr>
              <a:t>млн </a:t>
            </a:r>
            <a:r>
              <a:rPr lang="ru-RU" sz="2000" b="1" dirty="0">
                <a:solidFill>
                  <a:srgbClr val="0070C0"/>
                </a:solidFill>
              </a:rPr>
              <a:t>человек</a:t>
            </a:r>
            <a:endParaRPr sz="2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body" idx="1"/>
          </p:nvPr>
        </p:nvSpPr>
        <p:spPr>
          <a:xfrm>
            <a:off x="180000" y="404874"/>
            <a:ext cx="8784000" cy="44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021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>
                <a:solidFill>
                  <a:srgbClr val="0070C0"/>
                </a:solidFill>
              </a:rPr>
              <a:t>Доля выплачиваемых «в конвертах» зарплат в различных сферах деятельности:</a:t>
            </a:r>
            <a:endParaRPr dirty="0">
              <a:solidFill>
                <a:srgbClr val="0070C0"/>
              </a:solidFill>
            </a:endParaRPr>
          </a:p>
          <a:p>
            <a:pPr marL="457200" lvl="0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ts val="2800"/>
              <a:buChar char="●"/>
            </a:pPr>
            <a:r>
              <a:rPr lang="ru-RU" dirty="0">
                <a:solidFill>
                  <a:srgbClr val="0070C0"/>
                </a:solidFill>
              </a:rPr>
              <a:t>розничная торговля - 37%</a:t>
            </a:r>
            <a:endParaRPr dirty="0">
              <a:solidFill>
                <a:srgbClr val="0070C0"/>
              </a:solidFill>
            </a:endParaRPr>
          </a:p>
          <a:p>
            <a:pPr marL="457200" lvl="0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A6500"/>
              </a:buClr>
              <a:buSzPts val="2800"/>
              <a:buChar char="●"/>
            </a:pPr>
            <a:r>
              <a:rPr lang="ru-RU" dirty="0">
                <a:solidFill>
                  <a:srgbClr val="0070C0"/>
                </a:solidFill>
              </a:rPr>
              <a:t>общественное питание - 31%</a:t>
            </a:r>
            <a:endParaRPr dirty="0">
              <a:solidFill>
                <a:srgbClr val="0070C0"/>
              </a:solidFill>
            </a:endParaRPr>
          </a:p>
          <a:p>
            <a:pPr marL="457200" lvl="0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A6500"/>
              </a:buClr>
              <a:buSzPts val="2800"/>
              <a:buChar char="●"/>
            </a:pPr>
            <a:r>
              <a:rPr lang="ru-RU" dirty="0">
                <a:solidFill>
                  <a:srgbClr val="0070C0"/>
                </a:solidFill>
              </a:rPr>
              <a:t>оптовая  торговля - 30%</a:t>
            </a:r>
            <a:endParaRPr dirty="0">
              <a:solidFill>
                <a:srgbClr val="0070C0"/>
              </a:solidFill>
            </a:endParaRPr>
          </a:p>
          <a:p>
            <a:pPr marL="457200" lvl="0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A6500"/>
              </a:buClr>
              <a:buSzPts val="2800"/>
              <a:buChar char="●"/>
            </a:pPr>
            <a:r>
              <a:rPr lang="ru-RU" dirty="0">
                <a:solidFill>
                  <a:srgbClr val="0070C0"/>
                </a:solidFill>
              </a:rPr>
              <a:t>транспортные услуги - 21%</a:t>
            </a:r>
            <a:endParaRPr dirty="0">
              <a:solidFill>
                <a:srgbClr val="0070C0"/>
              </a:solidFill>
            </a:endParaRPr>
          </a:p>
          <a:p>
            <a:pPr marL="457200" lvl="0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A6500"/>
              </a:buClr>
              <a:buSzPts val="2800"/>
              <a:buChar char="●"/>
            </a:pPr>
            <a:r>
              <a:rPr lang="ru-RU" dirty="0">
                <a:solidFill>
                  <a:srgbClr val="0070C0"/>
                </a:solidFill>
              </a:rPr>
              <a:t>охранная деятельность и сфера безопасности - 19%</a:t>
            </a:r>
            <a:endParaRPr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>
            <a:spLocks noGrp="1"/>
          </p:cNvSpPr>
          <p:nvPr>
            <p:ph type="body" idx="1"/>
          </p:nvPr>
        </p:nvSpPr>
        <p:spPr>
          <a:xfrm>
            <a:off x="0" y="406050"/>
            <a:ext cx="4804475" cy="4425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450215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rgbClr val="0070C0"/>
                </a:solidFill>
              </a:rPr>
              <a:t>Неблагоприятные последствия:</a:t>
            </a:r>
            <a:endParaRPr sz="2000" b="1" dirty="0">
              <a:solidFill>
                <a:srgbClr val="0070C0"/>
              </a:solidFill>
            </a:endParaRPr>
          </a:p>
          <a:p>
            <a:pPr marL="457200" marR="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ts val="1800"/>
              <a:buChar char="●"/>
            </a:pPr>
            <a:r>
              <a:rPr lang="ru-RU" sz="2000" b="1" dirty="0">
                <a:solidFill>
                  <a:srgbClr val="0070C0"/>
                </a:solidFill>
              </a:rPr>
              <a:t>недополученные налоги и страховые взносы</a:t>
            </a:r>
            <a:endParaRPr sz="2000" b="1" dirty="0">
              <a:solidFill>
                <a:srgbClr val="0070C0"/>
              </a:solidFill>
            </a:endParaRPr>
          </a:p>
          <a:p>
            <a:pPr marL="457200" marR="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A6500"/>
              </a:buClr>
              <a:buSzPts val="1800"/>
              <a:buChar char="●"/>
            </a:pPr>
            <a:r>
              <a:rPr lang="ru-RU" sz="2000" b="1" dirty="0">
                <a:solidFill>
                  <a:srgbClr val="0070C0"/>
                </a:solidFill>
              </a:rPr>
              <a:t>нарушение социальных прав работников (на достойную пенсию, получение пособий)</a:t>
            </a:r>
            <a:endParaRPr sz="2000" b="1" dirty="0">
              <a:solidFill>
                <a:srgbClr val="0070C0"/>
              </a:solidFill>
            </a:endParaRPr>
          </a:p>
          <a:p>
            <a:pPr marL="457200" marR="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A6500"/>
              </a:buClr>
              <a:buSzPts val="1800"/>
              <a:buChar char="●"/>
            </a:pPr>
            <a:r>
              <a:rPr lang="ru-RU" sz="2000" b="1" dirty="0">
                <a:solidFill>
                  <a:srgbClr val="0070C0"/>
                </a:solidFill>
              </a:rPr>
              <a:t>повышение налоговой нагрузки на добросовестных налогоплательщиков</a:t>
            </a:r>
            <a:endParaRPr sz="2000" b="1" dirty="0">
              <a:solidFill>
                <a:srgbClr val="0070C0"/>
              </a:solidFill>
            </a:endParaRPr>
          </a:p>
        </p:txBody>
      </p:sp>
      <p:pic>
        <p:nvPicPr>
          <p:cNvPr id="94" name="Google Shape;9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2575" y="556050"/>
            <a:ext cx="4132475" cy="285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/>
          <p:nvPr/>
        </p:nvSpPr>
        <p:spPr>
          <a:xfrm>
            <a:off x="287675" y="437250"/>
            <a:ext cx="8490300" cy="46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  <a:buSzPts val="2200"/>
            </a:pPr>
            <a:r>
              <a:rPr lang="ru-RU" sz="2400" b="1" dirty="0">
                <a:solidFill>
                  <a:srgbClr val="0070C0"/>
                </a:solidFill>
              </a:rPr>
              <a:t>Законопроект № 1145814-7 </a:t>
            </a:r>
            <a:r>
              <a:rPr lang="ru-RU" sz="2400" b="1" dirty="0" smtClean="0">
                <a:solidFill>
                  <a:srgbClr val="0070C0"/>
                </a:solidFill>
              </a:rPr>
              <a:t>«О </a:t>
            </a:r>
            <a:r>
              <a:rPr lang="ru-RU" sz="2400" b="1" dirty="0">
                <a:solidFill>
                  <a:srgbClr val="0070C0"/>
                </a:solidFill>
              </a:rPr>
              <a:t>внесении изменения в статью 26-3 Федерального закона </a:t>
            </a:r>
            <a:r>
              <a:rPr lang="ru-RU" sz="2400" b="1" dirty="0" smtClean="0">
                <a:solidFill>
                  <a:srgbClr val="0070C0"/>
                </a:solidFill>
              </a:rPr>
              <a:t>«Об </a:t>
            </a:r>
            <a:r>
              <a:rPr lang="ru-RU" sz="2400" b="1" dirty="0">
                <a:solidFill>
                  <a:srgbClr val="0070C0"/>
                </a:solidFill>
              </a:rPr>
              <a:t>общих принципах организации законодательных (представительных) и исполнительных органов государственной власти субъектов Российской </a:t>
            </a:r>
            <a:r>
              <a:rPr lang="ru-RU" sz="2400" b="1" dirty="0" smtClean="0">
                <a:solidFill>
                  <a:srgbClr val="0070C0"/>
                </a:solidFill>
              </a:rPr>
              <a:t>Федерации» </a:t>
            </a:r>
            <a:r>
              <a:rPr lang="ru-RU" sz="2400" b="1" dirty="0">
                <a:solidFill>
                  <a:srgbClr val="0070C0"/>
                </a:solidFill>
              </a:rPr>
              <a:t>(внесен в Госдуму 8 апреля 2021 г.)</a:t>
            </a:r>
            <a:endParaRPr sz="2400" b="1" dirty="0">
              <a:solidFill>
                <a:srgbClr val="0070C0"/>
              </a:solidFill>
            </a:endParaRPr>
          </a:p>
          <a:p>
            <a:pPr marL="0" marR="0" lvl="0" indent="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>
            <a:spLocks noGrp="1"/>
          </p:cNvSpPr>
          <p:nvPr>
            <p:ph type="body" idx="1"/>
          </p:nvPr>
        </p:nvSpPr>
        <p:spPr>
          <a:xfrm>
            <a:off x="180000" y="304700"/>
            <a:ext cx="8784000" cy="9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rgbClr val="0070C0"/>
                </a:solidFill>
              </a:rPr>
              <a:t>Среднеотраслевой размер зарплаты по </a:t>
            </a:r>
            <a:r>
              <a:rPr lang="ru-RU" sz="1600" b="1" dirty="0" smtClean="0">
                <a:solidFill>
                  <a:srgbClr val="0070C0"/>
                </a:solidFill>
              </a:rPr>
              <a:t>региону </a:t>
            </a:r>
            <a:r>
              <a:rPr lang="ru-RU" sz="1600" b="1" dirty="0">
                <a:solidFill>
                  <a:srgbClr val="0070C0"/>
                </a:solidFill>
              </a:rPr>
              <a:t>по видам деятельности </a:t>
            </a:r>
            <a:r>
              <a:rPr lang="ru-RU" sz="1600" b="1" dirty="0" smtClean="0">
                <a:solidFill>
                  <a:srgbClr val="0070C0"/>
                </a:solidFill>
              </a:rPr>
              <a:t>можно </a:t>
            </a:r>
            <a:r>
              <a:rPr lang="ru-RU" sz="1600" b="1" dirty="0">
                <a:solidFill>
                  <a:srgbClr val="0070C0"/>
                </a:solidFill>
              </a:rPr>
              <a:t>посмотреть на официальном сайте ФНС с помощью интерактивного сервиса “Прозрачный бизнес. Налоговый калькулятор”</a:t>
            </a:r>
            <a:endParaRPr sz="1600" b="1" dirty="0">
              <a:solidFill>
                <a:srgbClr val="0070C0"/>
              </a:solidFill>
            </a:endParaRPr>
          </a:p>
        </p:txBody>
      </p:sp>
      <p:pic>
        <p:nvPicPr>
          <p:cNvPr id="105" name="Google Shape;10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6275" y="1426125"/>
            <a:ext cx="5976374" cy="3412575"/>
          </a:xfrm>
          <a:prstGeom prst="rect">
            <a:avLst/>
          </a:prstGeom>
          <a:noFill/>
          <a:ln w="28575" cap="flat" cmpd="sng">
            <a:solidFill>
              <a:srgbClr val="0066BC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364" y="259979"/>
            <a:ext cx="8928848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200" b="1" dirty="0">
                <a:solidFill>
                  <a:srgbClr val="0070C0"/>
                </a:solidFill>
              </a:rPr>
              <a:t>В рамках занятий по проведению комиссии по легализации налогооблагаемой базы мы поможем:</a:t>
            </a:r>
          </a:p>
          <a:p>
            <a:pPr marL="457200" indent="-4572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rgbClr val="0070C0"/>
                </a:solidFill>
              </a:rPr>
              <a:t>изучить теоретические аспекты её проведения </a:t>
            </a:r>
          </a:p>
          <a:p>
            <a:pPr marL="457200" indent="-4572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rgbClr val="0070C0"/>
                </a:solidFill>
              </a:rPr>
              <a:t>овладеть психологическими особенностями взаимодействия с представителями налогоплательщиков и навыками конструктивного поведения в конфликтной ситуации </a:t>
            </a:r>
          </a:p>
          <a:p>
            <a:pPr marL="457200" indent="-4572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rgbClr val="0070C0"/>
                </a:solidFill>
              </a:rPr>
              <a:t>развить способность к эффективному слушанию, аргументации и контраргументации.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>
            <a:off x="182400" y="578928"/>
            <a:ext cx="8784000" cy="3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500"/>
              </a:spcAft>
              <a:buSzPts val="1800"/>
              <a:buNone/>
            </a:pPr>
            <a:r>
              <a:rPr lang="ru-RU" sz="1800">
                <a:solidFill>
                  <a:schemeClr val="dk1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</a:t>
            </a:r>
            <a:endParaRPr sz="2000">
              <a:solidFill>
                <a:schemeClr val="dk1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4544" y="578928"/>
            <a:ext cx="3139712" cy="32677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0017" y="3918385"/>
            <a:ext cx="6639119" cy="10486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199</Words>
  <Application>Microsoft Office PowerPoint</Application>
  <PresentationFormat>Экран (16:9)</PresentationFormat>
  <Paragraphs>24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Arial Narrow</vt:lpstr>
      <vt:lpstr>Georgia</vt:lpstr>
      <vt:lpstr>Libre Franklin Thin</vt:lpstr>
      <vt:lpstr>Helvetica Neue</vt:lpstr>
      <vt:lpstr>Simple Light</vt:lpstr>
      <vt:lpstr>   КОНТРОЛЬНАЯ РАБОТА НАЛОГОВЫХ ОРГАНОВ  ПО ЛЕГАЛИЗАЦИИ ТРУДОВЫХ ДОХОДОВ   Иванова О.Е.  старший преподаватель кафедры  налогов и налогообложения  Приволжского ИПК ФНС России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КОНТРОЛЬНАЯ РАБОТА НАЛОГОВЫХ ОРГАНОВ  ПО ЛЕГАЛИЗАЦИИ ТРУДОВЫХ ДОХОДОВ   Докладчик: Иванова О.Е., старший преподаватель кафедры налогов и налогообложения Приволжского ИПК ФНС России</dc:title>
  <cp:lastModifiedBy>Иванова Оксана Евгеньевна</cp:lastModifiedBy>
  <cp:revision>11</cp:revision>
  <dcterms:modified xsi:type="dcterms:W3CDTF">2021-05-26T05:07:12Z</dcterms:modified>
</cp:coreProperties>
</file>