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498" r:id="rId3"/>
    <p:sldId id="507" r:id="rId4"/>
    <p:sldId id="508" r:id="rId5"/>
    <p:sldId id="529" r:id="rId6"/>
    <p:sldId id="530" r:id="rId7"/>
    <p:sldId id="531" r:id="rId8"/>
    <p:sldId id="53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D5EDFF"/>
    <a:srgbClr val="B612B6"/>
    <a:srgbClr val="D8A8D1"/>
    <a:srgbClr val="4C4E0E"/>
    <a:srgbClr val="838529"/>
    <a:srgbClr val="DFE264"/>
    <a:srgbClr val="F1F2B8"/>
    <a:srgbClr val="00305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72" autoAdjust="0"/>
    <p:restoredTop sz="99232" autoAdjust="0"/>
  </p:normalViewPr>
  <p:slideViewPr>
    <p:cSldViewPr showGuides="1">
      <p:cViewPr>
        <p:scale>
          <a:sx n="50" d="100"/>
          <a:sy n="50" d="100"/>
        </p:scale>
        <p:origin x="-1474" y="-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17E97-2474-411A-9A2C-40A4FC3AF33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C401-86B1-4E71-9CBC-FD5BEB142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EB3F-237B-4A8D-99C2-C8A5E0A01AA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5364-383C-4D49-8034-99B31693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2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2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861060"/>
            <a:ext cx="1620000" cy="2160000"/>
          </a:xfrm>
          <a:ln>
            <a:noFill/>
          </a:ln>
          <a:effectLst>
            <a:outerShdw blurRad="254000" dist="38100" dir="2700000" sx="99000" sy="99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>
            <a:outerShdw blurRad="254000" dist="38100" dir="2700000" sx="99000" sy="99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6001" y="0"/>
            <a:ext cx="9107999" cy="836640"/>
          </a:xfrm>
          <a:prstGeom prst="rect">
            <a:avLst/>
          </a:prstGeom>
          <a:solidFill>
            <a:srgbClr val="0065B0"/>
          </a:solidFill>
          <a:ln>
            <a:noFill/>
          </a:ln>
          <a:effectLst>
            <a:outerShdw blurRad="254000" dist="38100" dir="2700000" sx="99000" sy="99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434060"/>
            <a:ext cx="7543800" cy="3075090"/>
          </a:xfrm>
        </p:spPr>
        <p:txBody>
          <a:bodyPr anchor="t">
            <a:noAutofit/>
          </a:bodyPr>
          <a:lstStyle>
            <a:lvl1pPr>
              <a:defRPr sz="50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effectLst>
                  <a:outerShdw blurRad="254000" dist="38100" dir="2700000" sx="99000" sy="99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6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820833" y="6453420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 Narrow" pitchFamily="34" charset="0"/>
              </a:rPr>
              <a:t>Нижний Новгород</a:t>
            </a:r>
            <a:endParaRPr lang="ru-RU" sz="1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437375"/>
            <a:ext cx="4321175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2948"/>
                </a:solidFill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777600" y="3861060"/>
            <a:ext cx="1620000" cy="2160000"/>
          </a:xfrm>
          <a:ln>
            <a:noFill/>
          </a:ln>
          <a:effectLst>
            <a:outerShdw blurRad="254000" dist="38100" dir="2700000" sx="99000" sy="99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>
            <a:outerShdw blurRad="254000" dist="38100" dir="2700000" sx="99000" sy="99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909221"/>
          </a:xfrm>
          <a:prstGeom prst="rect">
            <a:avLst/>
          </a:prstGeom>
          <a:solidFill>
            <a:srgbClr val="0065B0"/>
          </a:solidFill>
          <a:ln>
            <a:noFill/>
          </a:ln>
          <a:effectLst>
            <a:outerShdw blurRad="254000" dist="38100" dir="2700000" sx="99000" sy="99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7240" y="1434060"/>
            <a:ext cx="7543800" cy="3075090"/>
          </a:xfrm>
        </p:spPr>
        <p:txBody>
          <a:bodyPr anchor="t">
            <a:noAutofit/>
          </a:bodyPr>
          <a:lstStyle>
            <a:lvl1pPr algn="r">
              <a:defRPr sz="50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effectLst>
                  <a:outerShdw blurRad="254000" dist="38100" dir="2700000" sx="99000" sy="99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6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820833" y="6453420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 Narrow" pitchFamily="34" charset="0"/>
              </a:rPr>
              <a:t>Нижний Новгород</a:t>
            </a:r>
            <a:endParaRPr lang="ru-RU" sz="1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437375"/>
            <a:ext cx="4321175" cy="1655763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002948"/>
                </a:solidFill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/>
          <p:nvPr userDrawn="1"/>
        </p:nvSpPr>
        <p:spPr>
          <a:xfrm>
            <a:off x="0" y="0"/>
            <a:ext cx="9144000" cy="476590"/>
          </a:xfrm>
          <a:prstGeom prst="rect">
            <a:avLst/>
          </a:prstGeom>
          <a:solidFill>
            <a:srgbClr val="0065B0"/>
          </a:solidFill>
          <a:ln>
            <a:noFill/>
          </a:ln>
          <a:effectLst>
            <a:outerShdw blurRad="254000" dist="38100" dir="2700000" sx="99000" sy="9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5248"/>
            <a:ext cx="9144000" cy="338554"/>
          </a:xfrm>
          <a:prstGeom prst="rect">
            <a:avLst/>
          </a:prstGeom>
          <a:noFill/>
          <a:effectLst>
            <a:outerShdw blurRad="254000" dist="38100" dir="2700000" sx="99000" sy="99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254000" dist="63500" dir="2700000" sx="99000" sy="99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600" b="1" dirty="0">
              <a:solidFill>
                <a:schemeClr val="bg1"/>
              </a:solidFill>
              <a:effectLst>
                <a:outerShdw blurRad="254000" dist="63500" dir="2700000" sx="99000" sy="99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05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8" y="2276840"/>
            <a:ext cx="8784000" cy="3240450"/>
          </a:xfrm>
        </p:spPr>
        <p:txBody>
          <a:bodyPr anchor="t">
            <a:noAutofit/>
          </a:bodyPr>
          <a:lstStyle>
            <a:lvl1pPr>
              <a:defRPr sz="2800">
                <a:solidFill>
                  <a:srgbClr val="002948"/>
                </a:solidFill>
              </a:defRPr>
            </a:lvl1pPr>
            <a:lvl2pPr>
              <a:defRPr sz="2400">
                <a:solidFill>
                  <a:srgbClr val="002948"/>
                </a:solidFill>
              </a:defRPr>
            </a:lvl2pPr>
            <a:lvl3pPr>
              <a:defRPr sz="2400">
                <a:solidFill>
                  <a:srgbClr val="002948"/>
                </a:solidFill>
              </a:defRPr>
            </a:lvl3pPr>
            <a:lvl4pPr>
              <a:defRPr sz="2000">
                <a:solidFill>
                  <a:srgbClr val="002948"/>
                </a:solidFill>
              </a:defRPr>
            </a:lvl4pPr>
            <a:lvl5pPr>
              <a:defRPr sz="2000">
                <a:solidFill>
                  <a:srgbClr val="00294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0833" y="6537600"/>
            <a:ext cx="1502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Нижний Новгород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>
            <a:outerShdw blurRad="254000" dist="38100" dir="2700000" sx="99000" sy="99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822290" y="6453420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 Narrow" pitchFamily="34" charset="0"/>
              </a:rPr>
              <a:t>Нижний Новгород</a:t>
            </a:r>
            <a:endParaRPr lang="ru-RU" sz="1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144000" cy="476590"/>
          </a:xfrm>
          <a:prstGeom prst="rect">
            <a:avLst/>
          </a:prstGeom>
          <a:solidFill>
            <a:srgbClr val="0065B0"/>
          </a:solidFill>
          <a:ln>
            <a:noFill/>
          </a:ln>
          <a:effectLst>
            <a:outerShdw blurRad="254000" dist="38100" dir="2700000" sx="99000" sy="99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5248"/>
            <a:ext cx="9144000" cy="338554"/>
          </a:xfrm>
          <a:prstGeom prst="rect">
            <a:avLst/>
          </a:prstGeom>
          <a:noFill/>
          <a:effectLst>
            <a:outerShdw blurRad="254000" dist="38100" dir="2700000" sx="99000" sy="99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254000" dist="63500" dir="2700000" sx="99000" sy="99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600" b="1" dirty="0">
              <a:solidFill>
                <a:schemeClr val="bg1"/>
              </a:solidFill>
              <a:effectLst>
                <a:outerShdw blurRad="254000" dist="63500" dir="2700000" sx="99000" sy="99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05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8" y="2276840"/>
            <a:ext cx="8784000" cy="3240450"/>
          </a:xfrm>
        </p:spPr>
        <p:txBody>
          <a:bodyPr anchor="t">
            <a:noAutofit/>
          </a:bodyPr>
          <a:lstStyle>
            <a:lvl1pPr>
              <a:defRPr sz="2800">
                <a:solidFill>
                  <a:srgbClr val="002948"/>
                </a:solidFill>
              </a:defRPr>
            </a:lvl1pPr>
            <a:lvl2pPr>
              <a:defRPr sz="2400">
                <a:solidFill>
                  <a:srgbClr val="002948"/>
                </a:solidFill>
              </a:defRPr>
            </a:lvl2pPr>
            <a:lvl3pPr>
              <a:defRPr sz="2400">
                <a:solidFill>
                  <a:srgbClr val="002948"/>
                </a:solidFill>
              </a:defRPr>
            </a:lvl3pPr>
            <a:lvl4pPr>
              <a:defRPr sz="2000">
                <a:solidFill>
                  <a:srgbClr val="002948"/>
                </a:solidFill>
              </a:defRPr>
            </a:lvl4pPr>
            <a:lvl5pPr>
              <a:defRPr sz="2000">
                <a:solidFill>
                  <a:srgbClr val="00294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60" y="1412720"/>
            <a:ext cx="6784848" cy="1600200"/>
          </a:xfrm>
        </p:spPr>
        <p:txBody>
          <a:bodyPr anchor="ctr">
            <a:normAutofit/>
          </a:bodyPr>
          <a:lstStyle>
            <a:lvl1pPr algn="l">
              <a:defRPr sz="5400" b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1 си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004E88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2 оранжев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FA6500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2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9" b="3376"/>
          <a:stretch/>
        </p:blipFill>
        <p:spPr>
          <a:xfrm>
            <a:off x="0" y="5916109"/>
            <a:ext cx="9144000" cy="969371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>
            <a:outerShdw blurRad="254000" dist="38100" dir="2700000" sx="99000" sy="99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2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3999568" y="6608481"/>
            <a:ext cx="176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sz="1200" dirty="0" smtClean="0">
                <a:effectLst/>
              </a:rPr>
              <a:t>Нижний Новгород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62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908650"/>
            <a:ext cx="8784000" cy="13681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2276840"/>
            <a:ext cx="8784000" cy="29524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8BD5C15-D293-4F47-BBE4-C61370B3ACD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0C6FC4-01C5-40DD-998A-0355B604F1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70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rgbClr val="00305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rgbClr val="002948"/>
          </a:solidFill>
          <a:latin typeface="Corbel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rgbClr val="002948"/>
          </a:solidFill>
          <a:latin typeface="Corbel" pitchFamily="34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rgbClr val="002948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908650"/>
            <a:ext cx="8784000" cy="13681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2276840"/>
            <a:ext cx="8784000" cy="29524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0C6FC4-01C5-40DD-998A-0355B604F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004E88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rgbClr val="002948"/>
          </a:solidFill>
          <a:latin typeface="Corbel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rgbClr val="002948"/>
          </a:solidFill>
          <a:latin typeface="Corbel" pitchFamily="34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rgbClr val="002948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540" y="620611"/>
            <a:ext cx="61928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ru-RU" sz="2800" dirty="0" smtClean="0">
              <a:solidFill>
                <a:srgbClr val="004E88"/>
              </a:solidFill>
              <a:latin typeface="Microsoft Sans Serif" panose="020B0604020202020204" pitchFamily="34" charset="0"/>
              <a:ea typeface="+mj-ea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rPr>
              <a:t>ИЗМЕНЕНИЯ </a:t>
            </a:r>
            <a:r>
              <a:rPr lang="ru-RU" sz="2800" b="1" dirty="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rPr>
              <a:t>В ОБЛАСТИ РЕГУЛИРОВАНИЯ ПРИМЕНЕНИЯ ЭЛЕКТРОННОЙ ПОДПИСИ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420" y="4005080"/>
            <a:ext cx="42485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Гринева Елена Геннадьевна</a:t>
            </a:r>
          </a:p>
          <a:p>
            <a:r>
              <a:rPr lang="ru-RU" sz="1600" dirty="0" smtClean="0">
                <a:solidFill>
                  <a:srgbClr val="003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преподаватель </a:t>
            </a:r>
          </a:p>
          <a:p>
            <a:r>
              <a:rPr lang="ru-RU" sz="1600" dirty="0">
                <a:solidFill>
                  <a:srgbClr val="003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rgbClr val="003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афедры информационных технологий</a:t>
            </a:r>
          </a:p>
          <a:p>
            <a:endParaRPr lang="ru-RU" sz="1600" dirty="0">
              <a:solidFill>
                <a:srgbClr val="003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3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Орлова </a:t>
            </a:r>
            <a:r>
              <a:rPr lang="ru-RU" sz="2000" dirty="0">
                <a:solidFill>
                  <a:srgbClr val="003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Юрьевна</a:t>
            </a:r>
          </a:p>
          <a:p>
            <a:r>
              <a:rPr lang="ru-RU" sz="1600" dirty="0">
                <a:solidFill>
                  <a:srgbClr val="003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преподаватель</a:t>
            </a:r>
          </a:p>
          <a:p>
            <a:r>
              <a:rPr lang="ru-RU" sz="1600" dirty="0">
                <a:solidFill>
                  <a:srgbClr val="003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кафедры социально-правовых дисциплин</a:t>
            </a:r>
          </a:p>
          <a:p>
            <a:endParaRPr lang="ru-RU" sz="2400" dirty="0">
              <a:solidFill>
                <a:srgbClr val="003054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r="24970"/>
          <a:stretch>
            <a:fillRect/>
          </a:stretch>
        </p:blipFill>
        <p:spPr>
          <a:xfrm>
            <a:off x="5796170" y="3068950"/>
            <a:ext cx="2736380" cy="3172444"/>
          </a:xfrm>
        </p:spPr>
      </p:pic>
    </p:spTree>
    <p:extLst>
      <p:ext uri="{BB962C8B-B14F-4D97-AF65-F5344CB8AC3E}">
        <p14:creationId xmlns:p14="http://schemas.microsoft.com/office/powerpoint/2010/main" val="7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476590"/>
            <a:ext cx="8784000" cy="864120"/>
          </a:xfrm>
        </p:spPr>
        <p:txBody>
          <a:bodyPr anchor="ctr">
            <a:noAutofit/>
          </a:bodyPr>
          <a:lstStyle/>
          <a:p>
            <a:pPr algn="ctr"/>
            <a:r>
              <a:rPr lang="ru-RU" sz="3600" dirty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Цифровые трансформации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388" y="1916790"/>
            <a:ext cx="8784000" cy="31684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70" y="1674194"/>
            <a:ext cx="345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ФНС России от 05.03.2021 N ЕД-7-1/173@ "Об утверждении Стратегической карты ФНС России на 2021 - 2023 годы"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12000" r="47250" b="25555"/>
          <a:stretch/>
        </p:blipFill>
        <p:spPr bwMode="auto">
          <a:xfrm>
            <a:off x="828650" y="2204830"/>
            <a:ext cx="3543300" cy="306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0" y="476590"/>
            <a:ext cx="8784000" cy="86412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Стратегическая карта ФНС России на 2021 - 2023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30" y="1268700"/>
            <a:ext cx="5076070" cy="453663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200" dirty="0"/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концепции автоматизированной информационной системы ФНС четвертого поколения (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АИС «Налог-4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голосового ассистента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консультаций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сервиса упрощенного получения налоговых вычетов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(имущественных и инвестиционных) налогоплательщиками – </a:t>
            </a:r>
            <a:r>
              <a:rPr lang="ru-RU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физ.лицами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запуск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 промышленную эксплуатацию Федеральной государственной информационной системы «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государственный реестр недвижимости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системы «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УСН-Онлайн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нового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единого сводного реестра задолженности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 по платежам в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 эксплуатацию специального программного обеспечения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«Налоговые споры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 эксплуатацию национальной системы </a:t>
            </a:r>
            <a:r>
              <a:rPr lang="ru-RU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прослеживаемости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 товаров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6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7200" dirty="0"/>
          </a:p>
        </p:txBody>
      </p:sp>
      <p:pic>
        <p:nvPicPr>
          <p:cNvPr id="5" name="Picture 2" descr="https://mob-os.ru/assets/i/ai/4/2/6/i/286828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450" y="2060810"/>
            <a:ext cx="3240450" cy="2808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2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548600"/>
            <a:ext cx="8784000" cy="936130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Изменения законодательства об электронной подписи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990" y="1484730"/>
            <a:ext cx="45366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2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2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3200" dirty="0">
                <a:solidFill>
                  <a:srgbClr val="002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endParaRPr lang="ru-RU" sz="3200" dirty="0" smtClean="0">
              <a:solidFill>
                <a:srgbClr val="002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2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dirty="0">
                <a:solidFill>
                  <a:srgbClr val="002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06.04.2011 </a:t>
            </a:r>
            <a:r>
              <a:rPr lang="ru-RU" sz="3200" dirty="0" smtClean="0">
                <a:solidFill>
                  <a:srgbClr val="002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63-ФЗ</a:t>
            </a:r>
            <a:endParaRPr lang="ru-RU" sz="3200" dirty="0">
              <a:solidFill>
                <a:srgbClr val="002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2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3200" dirty="0">
                <a:solidFill>
                  <a:srgbClr val="002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</a:t>
            </a:r>
            <a:r>
              <a:rPr lang="ru-RU" sz="3200" dirty="0" smtClean="0">
                <a:solidFill>
                  <a:srgbClr val="002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подписи»</a:t>
            </a:r>
            <a:endParaRPr lang="ru-RU" sz="3200" dirty="0">
              <a:solidFill>
                <a:srgbClr val="002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https://2.bp.blogspot.com/-Qrocmzfz_hY/XpRKk59QQrI/AAAAAAAABEY/bNVekqkE4rQ1udTrtJpNwPS_gCVIm8v8wCK4BGAYYCw/s1600/correo-electron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0" y="4031935"/>
            <a:ext cx="3347830" cy="206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registratsiya-predpriyatij-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440" y="1988800"/>
            <a:ext cx="3672510" cy="3672510"/>
          </a:xfrm>
        </p:spPr>
      </p:pic>
    </p:spTree>
    <p:extLst>
      <p:ext uri="{BB962C8B-B14F-4D97-AF65-F5344CB8AC3E}">
        <p14:creationId xmlns:p14="http://schemas.microsoft.com/office/powerpoint/2010/main" val="10875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692620"/>
            <a:ext cx="8784000" cy="576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Официальный сайт ФНС России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10185" r="1013" b="10140"/>
          <a:stretch/>
        </p:blipFill>
        <p:spPr bwMode="auto">
          <a:xfrm>
            <a:off x="107380" y="1196690"/>
            <a:ext cx="7201000" cy="446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r="31125" b="5778"/>
          <a:stretch/>
        </p:blipFill>
        <p:spPr bwMode="auto">
          <a:xfrm>
            <a:off x="3738250" y="2708900"/>
            <a:ext cx="5184720" cy="3751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0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3555" r="30375" b="11334"/>
          <a:stretch/>
        </p:blipFill>
        <p:spPr bwMode="auto">
          <a:xfrm>
            <a:off x="163970" y="908650"/>
            <a:ext cx="3312460" cy="39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5" t="5900" r="32247" b="8989"/>
          <a:stretch/>
        </p:blipFill>
        <p:spPr bwMode="auto">
          <a:xfrm>
            <a:off x="2667130" y="1916790"/>
            <a:ext cx="3293100" cy="41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80000" y="476590"/>
            <a:ext cx="8352550" cy="6480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rgbClr val="00305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Новые интерактивные технологии в обучении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11557" r="28125" b="7111"/>
          <a:stretch/>
        </p:blipFill>
        <p:spPr bwMode="auto">
          <a:xfrm>
            <a:off x="5004060" y="4756006"/>
            <a:ext cx="3149080" cy="210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t="21490" r="16126" b="28000"/>
          <a:stretch/>
        </p:blipFill>
        <p:spPr bwMode="auto">
          <a:xfrm>
            <a:off x="5652150" y="3068950"/>
            <a:ext cx="3142940" cy="210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Picture 3" descr="C:\Users\grineva\Desktop\Downloads\IMG_3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20" y="1099670"/>
            <a:ext cx="3149080" cy="21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71" y="404579"/>
            <a:ext cx="4896680" cy="504042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084683"/>
            <a:ext cx="9144000" cy="7206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rgbClr val="00305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4F8A"/>
                </a:solidFill>
                <a:latin typeface="+mn-lt"/>
              </a:rPr>
              <a:t>Благодарю за внимание!</a:t>
            </a:r>
            <a:endParaRPr lang="ru-RU" sz="2800" dirty="0">
              <a:solidFill>
                <a:srgbClr val="004F8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2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12261</TotalTime>
  <Words>161</Words>
  <Application>Microsoft Office PowerPoint</Application>
  <PresentationFormat>Экран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NewsPrint</vt:lpstr>
      <vt:lpstr>1_NewsPrint</vt:lpstr>
      <vt:lpstr>Презентация PowerPoint</vt:lpstr>
      <vt:lpstr>Цифровые трансформации </vt:lpstr>
      <vt:lpstr>Стратегическая карта ФНС России на 2021 - 2023 годы</vt:lpstr>
      <vt:lpstr> Изменения законодательства об электронной подписи</vt:lpstr>
      <vt:lpstr>Официальный сайт ФНС России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Карпеева Надежда Марковна</dc:creator>
  <cp:lastModifiedBy>Гринева Елена Геннадьевна</cp:lastModifiedBy>
  <cp:revision>398</cp:revision>
  <cp:lastPrinted>2016-01-13T05:45:04Z</cp:lastPrinted>
  <dcterms:created xsi:type="dcterms:W3CDTF">2015-10-02T11:35:46Z</dcterms:created>
  <dcterms:modified xsi:type="dcterms:W3CDTF">2021-05-25T03:53:20Z</dcterms:modified>
</cp:coreProperties>
</file>