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352" r:id="rId2"/>
    <p:sldId id="354" r:id="rId3"/>
    <p:sldId id="350" r:id="rId4"/>
    <p:sldId id="270" r:id="rId5"/>
    <p:sldId id="271" r:id="rId6"/>
    <p:sldId id="355" r:id="rId7"/>
    <p:sldId id="301" r:id="rId8"/>
    <p:sldId id="360" r:id="rId9"/>
    <p:sldId id="356" r:id="rId10"/>
    <p:sldId id="358" r:id="rId11"/>
    <p:sldId id="357" r:id="rId12"/>
    <p:sldId id="353" r:id="rId13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5222"/>
    <a:srgbClr val="99FF99"/>
    <a:srgbClr val="FFCCFF"/>
    <a:srgbClr val="66CCFF"/>
    <a:srgbClr val="CCFFCC"/>
    <a:srgbClr val="CCCCFF"/>
    <a:srgbClr val="CCECFF"/>
    <a:srgbClr val="FFFFCC"/>
    <a:srgbClr val="FFCCCC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085" autoAdjust="0"/>
    <p:restoredTop sz="99386" autoAdjust="0"/>
  </p:normalViewPr>
  <p:slideViewPr>
    <p:cSldViewPr snapToGrid="0">
      <p:cViewPr>
        <p:scale>
          <a:sx n="70" d="100"/>
          <a:sy n="70" d="100"/>
        </p:scale>
        <p:origin x="-1908" y="-10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r">
              <a:defRPr sz="1200"/>
            </a:lvl1pPr>
          </a:lstStyle>
          <a:p>
            <a:fld id="{DC027078-AE8B-4B86-BC73-5ED0878B15CA}" type="datetimeFigureOut">
              <a:rPr lang="ru-RU" smtClean="0"/>
              <a:pPr/>
              <a:t>25.05.2021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65" tIns="45533" rIns="91065" bIns="45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1"/>
          </a:xfrm>
          <a:prstGeom prst="rect">
            <a:avLst/>
          </a:prstGeom>
        </p:spPr>
        <p:txBody>
          <a:bodyPr vert="horz" lIns="91065" tIns="45533" rIns="91065" bIns="4553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1287"/>
            <a:ext cx="2918830" cy="495028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0" cy="495028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r">
              <a:defRPr sz="1200"/>
            </a:lvl1pPr>
          </a:lstStyle>
          <a:p>
            <a:fld id="{3D1A75B9-7E8E-4BBE-AA33-F34577D512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849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1A75B9-7E8E-4BBE-AA33-F34577D512D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260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A75B9-7E8E-4BBE-AA33-F34577D512D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1A75B9-7E8E-4BBE-AA33-F34577D512D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260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96BC1A-2C40-469C-9137-BA154DE3D0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26A1111-EAB0-4E0E-976C-18665A975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A4AE6C-3641-4CF8-A1FD-345EE3BAC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9887-3EAC-4A45-8C03-83D556578191}" type="datetime1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2A38831-9B53-4955-A754-F31174B83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FDFFDC0-995C-407B-9DDA-9082F5CD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30DE-3786-437D-A245-4F52EE2B2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609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69C612-AD8B-415D-9F84-D7A6A458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63D148F-CCE4-4910-B761-C6410CCE3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03992B-682D-40B6-B4C0-E6C765808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3592-2956-4147-A49C-4784F7F448B5}" type="datetime1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47F2E4B-E71B-4929-A6E0-BDBC1AC97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2EDC3E2-A4C0-48AF-AF5E-DB84B23B8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30DE-3786-437D-A245-4F52EE2B2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13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8393148-3D5B-46CB-A9C1-2E61F27DF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F4603B9-5AA6-4F53-A2FA-799B771CC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3EE1F06-39E8-48DE-A5E1-202AAC71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2AB9-61E2-4AF5-A886-A2659F1B8813}" type="datetime1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F7C642D-832B-445D-9424-7022F3C4F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CBCCFBB-6BE0-4201-9727-C24CAB410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30DE-3786-437D-A245-4F52EE2B2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6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64757C-C833-465A-889C-C8ADB34F4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C252721-A64E-4019-9ECD-D83C36D78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D5566FB-63D0-4732-91E6-C90CE4D1F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BBACD-CF2B-485E-9E6C-F0BC588B2BD2}" type="datetime1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320DB8F-1561-4265-B469-A4899A8C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1761CED-2ABF-4A60-8B9F-B2B33B02B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30DE-3786-437D-A245-4F52EE2B2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28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BB2039-6852-40D1-A6F7-59264F0FD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696E72E-743B-4269-A3B8-E751C42A8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C820861-66D4-4D67-9495-FED61961A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84DC-5D71-4100-A2BB-150E90F55B5D}" type="datetime1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885953E-E277-4ACC-9386-BA46B9D6C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EA6331A-13C3-4B48-820B-1365D34A9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30DE-3786-437D-A245-4F52EE2B2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87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8A9376-307B-4E40-B84B-3DDF25FFB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17E274-62F8-43DD-9255-8B2B534C1B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88A3565-F7F7-4086-BA94-F1C747109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4E6DA52-861A-475F-AFD3-57B2562D5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B7C43-D476-41E6-9C92-768162A84967}" type="datetime1">
              <a:rPr lang="ru-RU" smtClean="0"/>
              <a:pPr/>
              <a:t>25.05.2021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EE0D870-D726-484C-86DD-C61EF1F13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5E1DCD7-8132-427B-8C40-6DCD4CB1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30DE-3786-437D-A245-4F52EE2B2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32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532894-4781-4C48-8792-1D8CA568E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B7408B1-B5AC-4306-B409-5FE3830B6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0CE0F3E-619F-4EF3-A8C6-21531CA09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C622F05-4A28-4D4C-8837-7B3365305C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D7A5482-952E-4907-80AE-C68D67A52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E2E5D0E-93D2-4593-A1F9-6564C06DE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F989-4D98-4CBF-8694-EF1EA60C85EB}" type="datetime1">
              <a:rPr lang="ru-RU" smtClean="0"/>
              <a:pPr/>
              <a:t>25.05.2021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B2C51F2-376E-4463-91ED-BA9C26894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7C4DD98-A3F4-4E31-AA31-7928D776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30DE-3786-437D-A245-4F52EE2B2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55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3CB807-32A7-4D7F-8FA7-E091CBABC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0C6937E-EBCD-4D0F-AC15-874C94F7E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CFC7-99C3-4E84-BAD6-57B02B17E854}" type="datetime1">
              <a:rPr lang="ru-RU" smtClean="0"/>
              <a:pPr/>
              <a:t>25.05.2021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53540E6-D17B-4017-A2F8-62FF0B013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01B8C3F-649E-4EEB-8D56-F6C5DB246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30DE-3786-437D-A245-4F52EE2B2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22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765F1FD-6917-45D4-937A-E7553D514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FBBA-453C-44F3-8384-57A0E8A5E73C}" type="datetime1">
              <a:rPr lang="ru-RU" smtClean="0"/>
              <a:pPr/>
              <a:t>25.05.2021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73942B6-C14B-4C16-8B61-67CFA5732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FBA662F-CEC1-4DE9-895E-B8918199A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30DE-3786-437D-A245-4F52EE2B2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32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A96C40-F51C-4F5E-8AC9-6432A7C8A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987F9EA-4F5C-4E5B-8E43-DE48EEEEB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A56CF99-81F7-41B5-A24B-C88D9130B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53225BB-FFFA-4E7C-ABFC-61B64289C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4ED46-2A72-4FA0-B54C-CA9A88F74251}" type="datetime1">
              <a:rPr lang="ru-RU" smtClean="0"/>
              <a:pPr/>
              <a:t>25.05.2021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DC458D9-CCB8-433D-9E75-9BECF3D98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52CA619-3369-4C69-8FBA-81447FD2D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30DE-3786-437D-A245-4F52EE2B2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6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6CAA9C1-20B3-470A-A63B-8BD47E499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C15C766-6FB0-4E66-9183-83521D70D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DAB1BE1-6A1C-458F-9514-12CD4F5AF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F46831B-1F2E-4974-922D-FDC3E27D2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6702-8EBB-4775-857F-66AA5A5574F2}" type="datetime1">
              <a:rPr lang="ru-RU" smtClean="0"/>
              <a:pPr/>
              <a:t>25.05.2021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DC32201-0698-4B36-B965-175F08A2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D50F58A-638F-47AF-987F-872B0EE13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30DE-3786-437D-A245-4F52EE2B2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53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9FF4F8-95BB-446C-AAF9-5DF4DE3BE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6FAB1FD-F8FA-4DDE-8506-E8CF30911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526CF44-A650-402F-A8F6-1AB00229A6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E04D2-0234-4E1C-A35E-8D72B879B48E}" type="datetime1">
              <a:rPr lang="ru-RU" smtClean="0"/>
              <a:pPr/>
              <a:t>25.05.2021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7288635-247D-4824-A504-461B0AB26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17ACD07-4CF1-4093-B2A0-BAFB4DD0F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430DE-3786-437D-A245-4F52EE2B2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39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svg"/><Relationship Id="rId5" Type="http://schemas.openxmlformats.org/officeDocument/2006/relationships/image" Target="../media/image7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svg"/><Relationship Id="rId5" Type="http://schemas.openxmlformats.org/officeDocument/2006/relationships/image" Target="../media/image11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2">
            <a:extLst>
              <a:ext uri="{FF2B5EF4-FFF2-40B4-BE49-F238E27FC236}">
                <a16:creationId xmlns:a16="http://schemas.microsoft.com/office/drawing/2014/main" xmlns="" id="{AD9BA92A-37A9-46FD-AB35-59181A51DF86}"/>
              </a:ext>
            </a:extLst>
          </p:cNvPr>
          <p:cNvSpPr txBox="1">
            <a:spLocks/>
          </p:cNvSpPr>
          <p:nvPr/>
        </p:nvSpPr>
        <p:spPr>
          <a:xfrm>
            <a:off x="889" y="0"/>
            <a:ext cx="12192000" cy="6859398"/>
          </a:xfrm>
          <a:prstGeom prst="rect">
            <a:avLst/>
          </a:prstGeom>
          <a:solidFill>
            <a:srgbClr val="548235">
              <a:alpha val="30980"/>
            </a:srgbClr>
          </a:solidFill>
        </p:spPr>
        <p:txBody>
          <a:bodyPr vert="horz" lIns="91438" tIns="45719" rIns="91438" bIns="45719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ru-RU"/>
              <a:t> 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C882C0-80DC-4322-811F-E70CFC8E2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6832" y="1392059"/>
            <a:ext cx="8721776" cy="288387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4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ВНЕДРЕНИЕ МОДЕЛЬНОГО БЮДЖЕТИРОВАНИЯ ПРИ ПЛАНИРОВАНИИ ДОХОДОВ МЕСТНЫХ БЮДЖЕТОВ</a:t>
            </a:r>
          </a:p>
        </p:txBody>
      </p:sp>
      <p:sp>
        <p:nvSpPr>
          <p:cNvPr id="6" name="object 10"/>
          <p:cNvSpPr/>
          <p:nvPr/>
        </p:nvSpPr>
        <p:spPr>
          <a:xfrm>
            <a:off x="3004567" y="1819984"/>
            <a:ext cx="0" cy="3032125"/>
          </a:xfrm>
          <a:custGeom>
            <a:avLst/>
            <a:gdLst/>
            <a:ahLst/>
            <a:cxnLst/>
            <a:rect l="l" t="t" r="r" b="b"/>
            <a:pathLst>
              <a:path h="3032125">
                <a:moveTo>
                  <a:pt x="0" y="3031871"/>
                </a:moveTo>
                <a:lnTo>
                  <a:pt x="0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"/>
          <p:cNvSpPr/>
          <p:nvPr/>
        </p:nvSpPr>
        <p:spPr>
          <a:xfrm>
            <a:off x="2913127" y="762"/>
            <a:ext cx="0" cy="627380"/>
          </a:xfrm>
          <a:custGeom>
            <a:avLst/>
            <a:gdLst/>
            <a:ahLst/>
            <a:cxnLst/>
            <a:rect l="l" t="t" r="r" b="b"/>
            <a:pathLst>
              <a:path h="627380">
                <a:moveTo>
                  <a:pt x="0" y="627380"/>
                </a:moveTo>
                <a:lnTo>
                  <a:pt x="0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2"/>
          <p:cNvSpPr/>
          <p:nvPr/>
        </p:nvSpPr>
        <p:spPr>
          <a:xfrm>
            <a:off x="762" y="628649"/>
            <a:ext cx="2912745" cy="0"/>
          </a:xfrm>
          <a:custGeom>
            <a:avLst/>
            <a:gdLst/>
            <a:ahLst/>
            <a:cxnLst/>
            <a:rect l="l" t="t" r="r" b="b"/>
            <a:pathLst>
              <a:path w="2912745">
                <a:moveTo>
                  <a:pt x="0" y="0"/>
                </a:moveTo>
                <a:lnTo>
                  <a:pt x="2912745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3"/>
          <p:cNvSpPr/>
          <p:nvPr/>
        </p:nvSpPr>
        <p:spPr>
          <a:xfrm>
            <a:off x="2846832" y="562356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4" h="131445">
                <a:moveTo>
                  <a:pt x="131063" y="0"/>
                </a:moveTo>
                <a:lnTo>
                  <a:pt x="0" y="0"/>
                </a:lnTo>
                <a:lnTo>
                  <a:pt x="0" y="131063"/>
                </a:lnTo>
                <a:lnTo>
                  <a:pt x="131063" y="131063"/>
                </a:lnTo>
                <a:lnTo>
                  <a:pt x="1310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7"/>
          <p:cNvSpPr/>
          <p:nvPr/>
        </p:nvSpPr>
        <p:spPr>
          <a:xfrm>
            <a:off x="7322819" y="5854447"/>
            <a:ext cx="20320" cy="1003935"/>
          </a:xfrm>
          <a:custGeom>
            <a:avLst/>
            <a:gdLst/>
            <a:ahLst/>
            <a:cxnLst/>
            <a:rect l="l" t="t" r="r" b="b"/>
            <a:pathLst>
              <a:path w="20320" h="1003934">
                <a:moveTo>
                  <a:pt x="19811" y="0"/>
                </a:moveTo>
                <a:lnTo>
                  <a:pt x="0" y="0"/>
                </a:lnTo>
                <a:lnTo>
                  <a:pt x="0" y="1003552"/>
                </a:lnTo>
                <a:lnTo>
                  <a:pt x="19811" y="1003552"/>
                </a:lnTo>
                <a:lnTo>
                  <a:pt x="198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8"/>
          <p:cNvSpPr/>
          <p:nvPr/>
        </p:nvSpPr>
        <p:spPr>
          <a:xfrm>
            <a:off x="7322057" y="5831585"/>
            <a:ext cx="4870451" cy="0"/>
          </a:xfrm>
          <a:custGeom>
            <a:avLst/>
            <a:gdLst/>
            <a:ahLst/>
            <a:cxnLst/>
            <a:rect l="l" t="t" r="r" b="b"/>
            <a:pathLst>
              <a:path w="4870450">
                <a:moveTo>
                  <a:pt x="0" y="0"/>
                </a:moveTo>
                <a:lnTo>
                  <a:pt x="4870196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9"/>
          <p:cNvSpPr/>
          <p:nvPr/>
        </p:nvSpPr>
        <p:spPr>
          <a:xfrm>
            <a:off x="7266432" y="576834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064" y="0"/>
                </a:moveTo>
                <a:lnTo>
                  <a:pt x="0" y="0"/>
                </a:lnTo>
                <a:lnTo>
                  <a:pt x="0" y="131064"/>
                </a:lnTo>
                <a:lnTo>
                  <a:pt x="131064" y="131064"/>
                </a:lnTo>
                <a:lnTo>
                  <a:pt x="1310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4"/>
          <p:cNvSpPr/>
          <p:nvPr/>
        </p:nvSpPr>
        <p:spPr>
          <a:xfrm>
            <a:off x="5784341" y="762"/>
            <a:ext cx="0" cy="404495"/>
          </a:xfrm>
          <a:custGeom>
            <a:avLst/>
            <a:gdLst/>
            <a:ahLst/>
            <a:cxnLst/>
            <a:rect l="l" t="t" r="r" b="b"/>
            <a:pathLst>
              <a:path h="404495">
                <a:moveTo>
                  <a:pt x="0" y="403987"/>
                </a:moveTo>
                <a:lnTo>
                  <a:pt x="0" y="0"/>
                </a:lnTo>
              </a:path>
            </a:pathLst>
          </a:custGeom>
          <a:ln w="19812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/>
          <p:nvPr/>
        </p:nvSpPr>
        <p:spPr>
          <a:xfrm>
            <a:off x="5773674" y="404623"/>
            <a:ext cx="6419215" cy="0"/>
          </a:xfrm>
          <a:custGeom>
            <a:avLst/>
            <a:gdLst/>
            <a:ahLst/>
            <a:cxnLst/>
            <a:rect l="l" t="t" r="r" b="b"/>
            <a:pathLst>
              <a:path w="6419215">
                <a:moveTo>
                  <a:pt x="0" y="0"/>
                </a:moveTo>
                <a:lnTo>
                  <a:pt x="6419087" y="0"/>
                </a:lnTo>
              </a:path>
            </a:pathLst>
          </a:custGeom>
          <a:ln w="19812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6"/>
          <p:cNvSpPr/>
          <p:nvPr/>
        </p:nvSpPr>
        <p:spPr>
          <a:xfrm>
            <a:off x="5784341" y="6454903"/>
            <a:ext cx="0" cy="404495"/>
          </a:xfrm>
          <a:custGeom>
            <a:avLst/>
            <a:gdLst/>
            <a:ahLst/>
            <a:cxnLst/>
            <a:rect l="l" t="t" r="r" b="b"/>
            <a:pathLst>
              <a:path h="404495">
                <a:moveTo>
                  <a:pt x="0" y="404036"/>
                </a:moveTo>
                <a:lnTo>
                  <a:pt x="0" y="0"/>
                </a:lnTo>
              </a:path>
            </a:pathLst>
          </a:custGeom>
          <a:ln w="19812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7"/>
          <p:cNvSpPr/>
          <p:nvPr/>
        </p:nvSpPr>
        <p:spPr>
          <a:xfrm>
            <a:off x="762" y="6465571"/>
            <a:ext cx="5783580" cy="0"/>
          </a:xfrm>
          <a:custGeom>
            <a:avLst/>
            <a:gdLst/>
            <a:ahLst/>
            <a:cxnLst/>
            <a:rect l="l" t="t" r="r" b="b"/>
            <a:pathLst>
              <a:path w="5783580">
                <a:moveTo>
                  <a:pt x="5783580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Picture 2" descr="https://upload.wikimedia.org/wikipedia/commons/thumb/2/2a/Coat_of_Arms_of_Dzerzhinsk.svg/797px-Coat_of_Arms_of_Dzerzhinsk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1059" y="2258025"/>
            <a:ext cx="1563264" cy="2341953"/>
          </a:xfrm>
          <a:prstGeom prst="rect">
            <a:avLst/>
          </a:prstGeom>
          <a:noFill/>
        </p:spPr>
      </p:pic>
      <p:sp>
        <p:nvSpPr>
          <p:cNvPr id="21" name="Заголовок 1">
            <a:extLst>
              <a:ext uri="{FF2B5EF4-FFF2-40B4-BE49-F238E27FC236}">
                <a16:creationId xmlns:a16="http://schemas.microsoft.com/office/drawing/2014/main" xmlns="" id="{C2C882C0-80DC-4322-811F-E70CFC8E244C}"/>
              </a:ext>
            </a:extLst>
          </p:cNvPr>
          <p:cNvSpPr txBox="1">
            <a:spLocks/>
          </p:cNvSpPr>
          <p:nvPr/>
        </p:nvSpPr>
        <p:spPr>
          <a:xfrm>
            <a:off x="6537281" y="4503742"/>
            <a:ext cx="5975300" cy="12214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Директор департамента финансов Администрации г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.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Дзержинска</a:t>
            </a:r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  <a:p>
            <a:pPr>
              <a:lnSpc>
                <a:spcPct val="100000"/>
              </a:lnSpc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Федоров Сергей Викторович</a:t>
            </a: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92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5">
            <a:extLst>
              <a:ext uri="{FF2B5EF4-FFF2-40B4-BE49-F238E27FC236}">
                <a16:creationId xmlns:a16="http://schemas.microsoft.com/office/drawing/2014/main" xmlns="" id="{836FEFFF-AA81-42CC-8CA9-36F00E6E35FB}"/>
              </a:ext>
            </a:extLst>
          </p:cNvPr>
          <p:cNvSpPr txBox="1">
            <a:spLocks/>
          </p:cNvSpPr>
          <p:nvPr/>
        </p:nvSpPr>
        <p:spPr>
          <a:xfrm>
            <a:off x="41464" y="786273"/>
            <a:ext cx="5840723" cy="14823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Текущее взаимодействие</a:t>
            </a:r>
            <a:endParaRPr lang="ru-RU" sz="1800" b="1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48800" y="6481000"/>
            <a:ext cx="2743200" cy="365125"/>
          </a:xfrm>
        </p:spPr>
        <p:txBody>
          <a:bodyPr/>
          <a:lstStyle/>
          <a:p>
            <a:fld id="{C34430DE-3786-437D-A245-4F52EE2B28FE}" type="slidenum">
              <a:rPr lang="ru-RU" b="1" smtClean="0">
                <a:solidFill>
                  <a:schemeClr val="tx1"/>
                </a:solidFill>
                <a:latin typeface="Century Gothic" pitchFamily="34" charset="0"/>
              </a:rPr>
              <a:pPr/>
              <a:t>10</a:t>
            </a:fld>
            <a:endParaRPr lang="ru-RU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9" name="object 5"/>
          <p:cNvSpPr/>
          <p:nvPr/>
        </p:nvSpPr>
        <p:spPr>
          <a:xfrm>
            <a:off x="7912063" y="480386"/>
            <a:ext cx="3402965" cy="0"/>
          </a:xfrm>
          <a:custGeom>
            <a:avLst/>
            <a:gdLst/>
            <a:ahLst/>
            <a:cxnLst/>
            <a:rect l="l" t="t" r="r" b="b"/>
            <a:pathLst>
              <a:path w="3402965">
                <a:moveTo>
                  <a:pt x="0" y="0"/>
                </a:moveTo>
                <a:lnTo>
                  <a:pt x="3402457" y="0"/>
                </a:lnTo>
              </a:path>
            </a:pathLst>
          </a:custGeom>
          <a:ln w="19812">
            <a:solidFill>
              <a:schemeClr val="accent6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/>
          <p:cNvSpPr/>
          <p:nvPr/>
        </p:nvSpPr>
        <p:spPr>
          <a:xfrm>
            <a:off x="7911301" y="412568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064" y="0"/>
                </a:moveTo>
                <a:lnTo>
                  <a:pt x="0" y="0"/>
                </a:lnTo>
                <a:lnTo>
                  <a:pt x="0" y="131063"/>
                </a:lnTo>
                <a:lnTo>
                  <a:pt x="131064" y="131063"/>
                </a:lnTo>
                <a:lnTo>
                  <a:pt x="13106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2" descr="https://upload.wikimedia.org/wikipedia/commons/thumb/2/2a/Coat_of_Arms_of_Dzerzhinsk.svg/797px-Coat_of_Arms_of_Dzerzhinsk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1150" y="63396"/>
            <a:ext cx="567298" cy="849879"/>
          </a:xfrm>
          <a:prstGeom prst="rect">
            <a:avLst/>
          </a:prstGeom>
          <a:noFill/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6141499" y="764275"/>
            <a:ext cx="0" cy="6093725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5">
            <a:extLst>
              <a:ext uri="{FF2B5EF4-FFF2-40B4-BE49-F238E27FC236}">
                <a16:creationId xmlns:a16="http://schemas.microsoft.com/office/drawing/2014/main" xmlns="" id="{836FEFFF-AA81-42CC-8CA9-36F00E6E35FB}"/>
              </a:ext>
            </a:extLst>
          </p:cNvPr>
          <p:cNvSpPr txBox="1">
            <a:spLocks/>
          </p:cNvSpPr>
          <p:nvPr/>
        </p:nvSpPr>
        <p:spPr>
          <a:xfrm>
            <a:off x="6039357" y="788547"/>
            <a:ext cx="5840723" cy="14823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 по взаимодействию</a:t>
            </a:r>
            <a:endParaRPr lang="ru-RU" sz="18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>
            <a:off x="136476" y="1059271"/>
            <a:ext cx="6220241" cy="4754660"/>
            <a:chOff x="136476" y="1921263"/>
            <a:chExt cx="6220241" cy="4254807"/>
          </a:xfrm>
        </p:grpSpPr>
        <p:grpSp>
          <p:nvGrpSpPr>
            <p:cNvPr id="35" name="Группа 34"/>
            <p:cNvGrpSpPr/>
            <p:nvPr/>
          </p:nvGrpSpPr>
          <p:grpSpPr>
            <a:xfrm>
              <a:off x="136476" y="1921263"/>
              <a:ext cx="5834642" cy="4254807"/>
              <a:chOff x="136476" y="1470879"/>
              <a:chExt cx="5834642" cy="4254807"/>
            </a:xfrm>
          </p:grpSpPr>
          <p:sp>
            <p:nvSpPr>
              <p:cNvPr id="28" name="Скругленный прямоугольник 27"/>
              <p:cNvSpPr/>
              <p:nvPr/>
            </p:nvSpPr>
            <p:spPr>
              <a:xfrm>
                <a:off x="191068" y="2028278"/>
                <a:ext cx="2169993" cy="1078172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22522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МИ ФНС</a:t>
                </a:r>
                <a:endParaRPr lang="ru-RU" b="1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</p:txBody>
          </p:sp>
          <p:sp>
            <p:nvSpPr>
              <p:cNvPr id="29" name="Скругленный прямоугольник 28"/>
              <p:cNvSpPr/>
              <p:nvPr/>
            </p:nvSpPr>
            <p:spPr>
              <a:xfrm>
                <a:off x="3582759" y="2028277"/>
                <a:ext cx="2388358" cy="1078173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22522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b="1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Фин</a:t>
                </a:r>
                <a:r>
                  <a:rPr lang="ru-RU" sz="1600" b="1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. орган</a:t>
                </a:r>
                <a:endParaRPr lang="ru-RU" sz="1600" b="1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  <a:p>
                <a:pPr algn="ctr"/>
                <a:r>
                  <a:rPr lang="ru-RU" sz="1600" b="1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муниципалитета</a:t>
                </a:r>
                <a:endParaRPr lang="ru-RU" sz="1600" b="1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</p:txBody>
          </p:sp>
          <p:sp>
            <p:nvSpPr>
              <p:cNvPr id="30" name="Скругленный прямоугольник 29"/>
              <p:cNvSpPr/>
              <p:nvPr/>
            </p:nvSpPr>
            <p:spPr>
              <a:xfrm>
                <a:off x="3582760" y="4647513"/>
                <a:ext cx="2388358" cy="1078173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22522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b="1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Минфин Нижегородской области</a:t>
                </a:r>
                <a:endParaRPr lang="ru-RU" sz="1600" b="1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</p:txBody>
          </p:sp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136476" y="4647514"/>
                <a:ext cx="2224586" cy="1078172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22522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b="1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УФНС </a:t>
                </a:r>
                <a:r>
                  <a:rPr lang="ru-RU" sz="1600" b="1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России по </a:t>
                </a:r>
                <a:r>
                  <a:rPr lang="ru-RU" sz="1600" b="1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Нижегородской области</a:t>
                </a:r>
                <a:endParaRPr lang="ru-RU" sz="1600" b="1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</p:txBody>
          </p:sp>
          <p:cxnSp>
            <p:nvCxnSpPr>
              <p:cNvPr id="33" name="Прямая со стрелкой 32"/>
              <p:cNvCxnSpPr/>
              <p:nvPr/>
            </p:nvCxnSpPr>
            <p:spPr>
              <a:xfrm>
                <a:off x="2361062" y="2186708"/>
                <a:ext cx="1221697" cy="0"/>
              </a:xfrm>
              <a:prstGeom prst="straightConnector1">
                <a:avLst/>
              </a:prstGeom>
              <a:ln w="571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1951629" y="1470879"/>
                <a:ext cx="2040562" cy="661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 smtClean="0">
                    <a:solidFill>
                      <a:srgbClr val="FF0000"/>
                    </a:solidFill>
                    <a:latin typeface="Verdana" pitchFamily="34" charset="0"/>
                    <a:ea typeface="Verdana" pitchFamily="34" charset="0"/>
                  </a:rPr>
                  <a:t>1. </a:t>
                </a:r>
                <a:r>
                  <a:rPr lang="ru-RU" sz="1400" b="1" dirty="0" smtClean="0">
                    <a:latin typeface="Verdana" pitchFamily="34" charset="0"/>
                    <a:ea typeface="Verdana" pitchFamily="34" charset="0"/>
                  </a:rPr>
                  <a:t>Прогноз налоговых поступлений</a:t>
                </a:r>
                <a:endParaRPr lang="ru-RU" sz="1400" b="1" dirty="0">
                  <a:latin typeface="Verdana" pitchFamily="34" charset="0"/>
                  <a:ea typeface="Verdana" pitchFamily="34" charset="0"/>
                </a:endParaRPr>
              </a:p>
            </p:txBody>
          </p:sp>
        </p:grpSp>
        <p:cxnSp>
          <p:nvCxnSpPr>
            <p:cNvPr id="36" name="Прямая со стрелкой 35"/>
            <p:cNvCxnSpPr/>
            <p:nvPr/>
          </p:nvCxnSpPr>
          <p:spPr>
            <a:xfrm>
              <a:off x="5060019" y="3556834"/>
              <a:ext cx="0" cy="1541064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4832393" y="3576159"/>
              <a:ext cx="1524324" cy="6610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rgbClr val="FF0000"/>
                  </a:solidFill>
                  <a:latin typeface="Verdana" pitchFamily="34" charset="0"/>
                  <a:ea typeface="Verdana" pitchFamily="34" charset="0"/>
                </a:rPr>
                <a:t>2</a:t>
              </a:r>
              <a:r>
                <a:rPr lang="ru-RU" sz="1400" b="1" dirty="0" smtClean="0">
                  <a:latin typeface="Verdana" pitchFamily="34" charset="0"/>
                  <a:ea typeface="Verdana" pitchFamily="34" charset="0"/>
                </a:rPr>
                <a:t>. Свод прогноза доходов</a:t>
              </a:r>
              <a:endParaRPr lang="ru-RU" sz="1400" b="1" dirty="0">
                <a:latin typeface="Verdana" pitchFamily="34" charset="0"/>
                <a:ea typeface="Verdana" pitchFamily="34" charset="0"/>
              </a:endParaRPr>
            </a:p>
          </p:txBody>
        </p:sp>
        <p:cxnSp>
          <p:nvCxnSpPr>
            <p:cNvPr id="40" name="Прямая со стрелкой 39"/>
            <p:cNvCxnSpPr/>
            <p:nvPr/>
          </p:nvCxnSpPr>
          <p:spPr>
            <a:xfrm flipV="1">
              <a:off x="4762050" y="3556834"/>
              <a:ext cx="0" cy="1541064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2797790" y="4257859"/>
              <a:ext cx="2073443" cy="853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  <a:latin typeface="Verdana" pitchFamily="34" charset="0"/>
                  <a:ea typeface="Verdana" pitchFamily="34" charset="0"/>
                </a:rPr>
                <a:t>3.</a:t>
              </a:r>
              <a:r>
                <a:rPr lang="ru-RU" sz="1400" b="1" dirty="0" smtClean="0">
                  <a:latin typeface="Verdana" pitchFamily="34" charset="0"/>
                  <a:ea typeface="Verdana" pitchFamily="34" charset="0"/>
                </a:rPr>
                <a:t> Согласование прогноза налоговых доходов</a:t>
              </a:r>
              <a:endParaRPr lang="ru-RU" sz="1400" b="1" dirty="0">
                <a:latin typeface="Verdana" pitchFamily="34" charset="0"/>
                <a:ea typeface="Verdana" pitchFamily="34" charset="0"/>
              </a:endParaRPr>
            </a:p>
          </p:txBody>
        </p:sp>
        <p:cxnSp>
          <p:nvCxnSpPr>
            <p:cNvPr id="45" name="Прямая со стрелкой 44"/>
            <p:cNvCxnSpPr/>
            <p:nvPr/>
          </p:nvCxnSpPr>
          <p:spPr>
            <a:xfrm flipH="1">
              <a:off x="2347414" y="3231570"/>
              <a:ext cx="1221697" cy="0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1965277" y="3211150"/>
              <a:ext cx="2040562" cy="853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  <a:latin typeface="Verdana" pitchFamily="34" charset="0"/>
                  <a:ea typeface="Verdana" pitchFamily="34" charset="0"/>
                </a:rPr>
                <a:t>4.</a:t>
              </a:r>
              <a:r>
                <a:rPr lang="ru-RU" sz="1400" b="1" dirty="0" smtClean="0">
                  <a:latin typeface="Verdana" pitchFamily="34" charset="0"/>
                  <a:ea typeface="Verdana" pitchFamily="34" charset="0"/>
                </a:rPr>
                <a:t> Копия протокола согласования</a:t>
              </a:r>
            </a:p>
            <a:p>
              <a:pPr algn="ctr"/>
              <a:r>
                <a:rPr lang="ru-RU" sz="1400" b="1" dirty="0" smtClean="0">
                  <a:latin typeface="Verdana" pitchFamily="34" charset="0"/>
                  <a:ea typeface="Verdana" pitchFamily="34" charset="0"/>
                </a:rPr>
                <a:t>доходов</a:t>
              </a:r>
              <a:endParaRPr lang="ru-RU" sz="1400" b="1" dirty="0">
                <a:latin typeface="Verdana" pitchFamily="34" charset="0"/>
                <a:ea typeface="Verdana" pitchFamily="34" charset="0"/>
              </a:endParaRPr>
            </a:p>
          </p:txBody>
        </p:sp>
        <p:cxnSp>
          <p:nvCxnSpPr>
            <p:cNvPr id="49" name="Прямая со стрелкой 48"/>
            <p:cNvCxnSpPr/>
            <p:nvPr/>
          </p:nvCxnSpPr>
          <p:spPr>
            <a:xfrm>
              <a:off x="899726" y="3576159"/>
              <a:ext cx="0" cy="1541064"/>
            </a:xfrm>
            <a:prstGeom prst="straightConnector1">
              <a:avLst/>
            </a:prstGeom>
            <a:ln w="571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726628" y="4089419"/>
              <a:ext cx="1716318" cy="468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  <a:latin typeface="Verdana" pitchFamily="34" charset="0"/>
                  <a:ea typeface="Verdana" pitchFamily="34" charset="0"/>
                </a:rPr>
                <a:t>5.</a:t>
              </a:r>
              <a:r>
                <a:rPr lang="ru-RU" sz="1400" b="1" dirty="0" smtClean="0">
                  <a:latin typeface="Verdana" pitchFamily="34" charset="0"/>
                  <a:ea typeface="Verdana" pitchFamily="34" charset="0"/>
                </a:rPr>
                <a:t> Копия протокола</a:t>
              </a:r>
              <a:endParaRPr lang="ru-RU" sz="1400" b="1" dirty="0">
                <a:latin typeface="Verdana" pitchFamily="34" charset="0"/>
                <a:ea typeface="Verdana" pitchFamily="34" charset="0"/>
              </a:endParaRPr>
            </a:p>
          </p:txBody>
        </p:sp>
      </p:grpSp>
      <p:sp>
        <p:nvSpPr>
          <p:cNvPr id="52" name="Скругленный прямоугольник 51"/>
          <p:cNvSpPr/>
          <p:nvPr/>
        </p:nvSpPr>
        <p:spPr>
          <a:xfrm>
            <a:off x="8011201" y="1417092"/>
            <a:ext cx="2224586" cy="120483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25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УФНС </a:t>
            </a:r>
            <a:r>
              <a:rPr lang="ru-RU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России по </a:t>
            </a:r>
            <a:r>
              <a:rPr lang="ru-RU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Нижегородской области</a:t>
            </a:r>
            <a:endParaRPr lang="ru-RU" sz="1600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6279006" y="4536867"/>
            <a:ext cx="2388358" cy="120483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25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Минфин Нижегородской области</a:t>
            </a:r>
            <a:endParaRPr lang="ru-RU" sz="1600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9710090" y="4450132"/>
            <a:ext cx="2388358" cy="120483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25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Фин</a:t>
            </a:r>
            <a:r>
              <a:rPr lang="ru-RU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. орган</a:t>
            </a:r>
            <a:endParaRPr lang="ru-RU" sz="16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муниципалитета</a:t>
            </a:r>
            <a:endParaRPr lang="ru-RU" sz="1600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 flipH="1">
            <a:off x="7705201" y="3029803"/>
            <a:ext cx="1418293" cy="1507064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61" idx="1"/>
          </p:cNvCxnSpPr>
          <p:nvPr/>
        </p:nvCxnSpPr>
        <p:spPr>
          <a:xfrm>
            <a:off x="9090442" y="3043771"/>
            <a:ext cx="1431982" cy="1406361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9090442" y="2674439"/>
            <a:ext cx="22245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1.</a:t>
            </a:r>
            <a:r>
              <a:rPr lang="ru-RU" sz="1400" b="1" dirty="0" smtClean="0">
                <a:latin typeface="Verdana" pitchFamily="34" charset="0"/>
                <a:ea typeface="Verdana" pitchFamily="34" charset="0"/>
              </a:rPr>
              <a:t> Прогноз налоговых поступлений</a:t>
            </a:r>
            <a:endParaRPr lang="ru-RU" sz="1400" b="1" dirty="0">
              <a:latin typeface="Verdana" pitchFamily="34" charset="0"/>
              <a:ea typeface="Verdana" pitchFamily="34" charset="0"/>
            </a:endParaRPr>
          </a:p>
        </p:txBody>
      </p:sp>
      <p:cxnSp>
        <p:nvCxnSpPr>
          <p:cNvPr id="62" name="Прямая со стрелкой 61"/>
          <p:cNvCxnSpPr/>
          <p:nvPr/>
        </p:nvCxnSpPr>
        <p:spPr>
          <a:xfrm flipH="1">
            <a:off x="8667365" y="5609210"/>
            <a:ext cx="1042725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936079" y="5668162"/>
            <a:ext cx="28167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2</a:t>
            </a:r>
            <a:r>
              <a:rPr lang="ru-RU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.</a:t>
            </a:r>
            <a:r>
              <a:rPr lang="ru-RU" sz="1400" b="1" dirty="0" smtClean="0">
                <a:latin typeface="Verdana" pitchFamily="34" charset="0"/>
                <a:ea typeface="Verdana" pitchFamily="34" charset="0"/>
              </a:rPr>
              <a:t> Направление заполненной унифицированной формы по прогнозу поступлений доходов</a:t>
            </a:r>
            <a:endParaRPr lang="ru-RU" sz="1400" b="1" dirty="0">
              <a:latin typeface="Verdana" pitchFamily="34" charset="0"/>
              <a:ea typeface="Verdana" pitchFamily="34" charset="0"/>
            </a:endParaRPr>
          </a:p>
        </p:txBody>
      </p:sp>
      <p:cxnSp>
        <p:nvCxnSpPr>
          <p:cNvPr id="68" name="Прямая со стрелкой 67"/>
          <p:cNvCxnSpPr/>
          <p:nvPr/>
        </p:nvCxnSpPr>
        <p:spPr>
          <a:xfrm flipH="1">
            <a:off x="8667365" y="4628843"/>
            <a:ext cx="1042725" cy="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981964" y="4199071"/>
            <a:ext cx="2224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3</a:t>
            </a:r>
            <a:r>
              <a:rPr lang="ru-RU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.</a:t>
            </a:r>
            <a:r>
              <a:rPr lang="ru-RU" sz="1400" b="1" dirty="0" smtClean="0">
                <a:latin typeface="Verdana" pitchFamily="34" charset="0"/>
                <a:ea typeface="Verdana" pitchFamily="34" charset="0"/>
              </a:rPr>
              <a:t> Согласование</a:t>
            </a:r>
            <a:endParaRPr lang="ru-RU" sz="1400" b="1" dirty="0">
              <a:latin typeface="Verdana" pitchFamily="34" charset="0"/>
              <a:ea typeface="Verdana" pitchFamily="34" charset="0"/>
            </a:endParaRPr>
          </a:p>
        </p:txBody>
      </p:sp>
      <p:cxnSp>
        <p:nvCxnSpPr>
          <p:cNvPr id="70" name="Прямая со стрелкой 69"/>
          <p:cNvCxnSpPr/>
          <p:nvPr/>
        </p:nvCxnSpPr>
        <p:spPr>
          <a:xfrm flipV="1">
            <a:off x="6890798" y="2674439"/>
            <a:ext cx="1776566" cy="1842108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185050" y="2460088"/>
            <a:ext cx="179885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4.</a:t>
            </a:r>
            <a:r>
              <a:rPr lang="ru-RU" sz="1400" b="1" dirty="0" smtClean="0">
                <a:latin typeface="Verdana" pitchFamily="34" charset="0"/>
                <a:ea typeface="Verdana" pitchFamily="34" charset="0"/>
              </a:rPr>
              <a:t> Свод прогноза доходов местных бюджетов</a:t>
            </a:r>
          </a:p>
        </p:txBody>
      </p:sp>
      <p:cxnSp>
        <p:nvCxnSpPr>
          <p:cNvPr id="76" name="Прямая со стрелкой 75"/>
          <p:cNvCxnSpPr>
            <a:stCxn id="52" idx="2"/>
          </p:cNvCxnSpPr>
          <p:nvPr/>
        </p:nvCxnSpPr>
        <p:spPr>
          <a:xfrm>
            <a:off x="9123494" y="2621927"/>
            <a:ext cx="0" cy="508819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Заголовок 5">
            <a:extLst>
              <a:ext uri="{FF2B5EF4-FFF2-40B4-BE49-F238E27FC236}">
                <a16:creationId xmlns:a16="http://schemas.microsoft.com/office/drawing/2014/main" xmlns="" id="{836FEFFF-AA81-42CC-8CA9-36F00E6E35FB}"/>
              </a:ext>
            </a:extLst>
          </p:cNvPr>
          <p:cNvSpPr txBox="1">
            <a:spLocks/>
          </p:cNvSpPr>
          <p:nvPr/>
        </p:nvSpPr>
        <p:spPr>
          <a:xfrm>
            <a:off x="41464" y="-8366"/>
            <a:ext cx="7683167" cy="839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Взаимодействие органов ФНС России с финансовыми органами при формировании местных бюджетов</a:t>
            </a:r>
            <a:endParaRPr lang="ru-RU" sz="18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36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5">
            <a:extLst>
              <a:ext uri="{FF2B5EF4-FFF2-40B4-BE49-F238E27FC236}">
                <a16:creationId xmlns:a16="http://schemas.microsoft.com/office/drawing/2014/main" xmlns="" id="{836FEFFF-AA81-42CC-8CA9-36F00E6E35FB}"/>
              </a:ext>
            </a:extLst>
          </p:cNvPr>
          <p:cNvSpPr txBox="1">
            <a:spLocks/>
          </p:cNvSpPr>
          <p:nvPr/>
        </p:nvSpPr>
        <p:spPr>
          <a:xfrm>
            <a:off x="41464" y="73522"/>
            <a:ext cx="7683167" cy="839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Разработка унифицированной формы расчета прогноза поступлений доходов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48800" y="6481000"/>
            <a:ext cx="2743200" cy="365125"/>
          </a:xfrm>
        </p:spPr>
        <p:txBody>
          <a:bodyPr/>
          <a:lstStyle/>
          <a:p>
            <a:fld id="{C34430DE-3786-437D-A245-4F52EE2B28FE}" type="slidenum">
              <a:rPr lang="ru-RU" b="1" smtClean="0">
                <a:solidFill>
                  <a:schemeClr val="tx1"/>
                </a:solidFill>
                <a:latin typeface="Century Gothic" pitchFamily="34" charset="0"/>
              </a:rPr>
              <a:pPr/>
              <a:t>11</a:t>
            </a:fld>
            <a:endParaRPr lang="ru-RU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9" name="object 5"/>
          <p:cNvSpPr/>
          <p:nvPr/>
        </p:nvSpPr>
        <p:spPr>
          <a:xfrm>
            <a:off x="7912063" y="480386"/>
            <a:ext cx="3402965" cy="0"/>
          </a:xfrm>
          <a:custGeom>
            <a:avLst/>
            <a:gdLst/>
            <a:ahLst/>
            <a:cxnLst/>
            <a:rect l="l" t="t" r="r" b="b"/>
            <a:pathLst>
              <a:path w="3402965">
                <a:moveTo>
                  <a:pt x="0" y="0"/>
                </a:moveTo>
                <a:lnTo>
                  <a:pt x="3402457" y="0"/>
                </a:lnTo>
              </a:path>
            </a:pathLst>
          </a:custGeom>
          <a:ln w="19812">
            <a:solidFill>
              <a:schemeClr val="accent6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/>
          <p:cNvSpPr/>
          <p:nvPr/>
        </p:nvSpPr>
        <p:spPr>
          <a:xfrm>
            <a:off x="7911301" y="412568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064" y="0"/>
                </a:moveTo>
                <a:lnTo>
                  <a:pt x="0" y="0"/>
                </a:lnTo>
                <a:lnTo>
                  <a:pt x="0" y="131063"/>
                </a:lnTo>
                <a:lnTo>
                  <a:pt x="131064" y="131063"/>
                </a:lnTo>
                <a:lnTo>
                  <a:pt x="13106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2" descr="https://upload.wikimedia.org/wikipedia/commons/thumb/2/2a/Coat_of_Arms_of_Dzerzhinsk.svg/797px-Coat_of_Arms_of_Dzerzhinsk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1150" y="63396"/>
            <a:ext cx="567298" cy="849879"/>
          </a:xfrm>
          <a:prstGeom prst="rect">
            <a:avLst/>
          </a:prstGeom>
          <a:noFill/>
        </p:spPr>
      </p:pic>
      <p:grpSp>
        <p:nvGrpSpPr>
          <p:cNvPr id="11" name="Группа 10"/>
          <p:cNvGrpSpPr/>
          <p:nvPr/>
        </p:nvGrpSpPr>
        <p:grpSpPr>
          <a:xfrm>
            <a:off x="232005" y="750236"/>
            <a:ext cx="11729962" cy="1365158"/>
            <a:chOff x="232005" y="954956"/>
            <a:chExt cx="11729962" cy="1365158"/>
          </a:xfrm>
        </p:grpSpPr>
        <p:sp>
          <p:nvSpPr>
            <p:cNvPr id="4" name="Плюс 3"/>
            <p:cNvSpPr/>
            <p:nvPr/>
          </p:nvSpPr>
          <p:spPr>
            <a:xfrm>
              <a:off x="3480433" y="955334"/>
              <a:ext cx="1064266" cy="1022824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люс 13"/>
            <p:cNvSpPr/>
            <p:nvPr/>
          </p:nvSpPr>
          <p:spPr>
            <a:xfrm>
              <a:off x="7044630" y="954956"/>
              <a:ext cx="1064266" cy="1022824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232005" y="1105462"/>
              <a:ext cx="11729962" cy="1214652"/>
              <a:chOff x="232005" y="1364774"/>
              <a:chExt cx="11729962" cy="1214652"/>
            </a:xfrm>
          </p:grpSpPr>
          <p:sp>
            <p:nvSpPr>
              <p:cNvPr id="2" name="Правая фигурная скобка 1"/>
              <p:cNvSpPr/>
              <p:nvPr/>
            </p:nvSpPr>
            <p:spPr>
              <a:xfrm rot="5400000">
                <a:off x="5692446" y="-3542928"/>
                <a:ext cx="736980" cy="11507727"/>
              </a:xfrm>
              <a:prstGeom prst="rightBrace">
                <a:avLst>
                  <a:gd name="adj1" fmla="val 8333"/>
                  <a:gd name="adj2" fmla="val 50119"/>
                </a:avLst>
              </a:prstGeom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232005" y="1364774"/>
                <a:ext cx="353477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3200" b="1" dirty="0" smtClean="0">
                    <a:latin typeface="Verdana" pitchFamily="34" charset="0"/>
                    <a:ea typeface="Verdana" pitchFamily="34" charset="0"/>
                  </a:rPr>
                  <a:t>УФНС России</a:t>
                </a:r>
                <a:endParaRPr lang="ru-RU" sz="3200" b="1" dirty="0" smtClean="0">
                  <a:latin typeface="Verdana" pitchFamily="34" charset="0"/>
                  <a:ea typeface="Verdana" pitchFamily="34" charset="0"/>
                </a:endParaRPr>
              </a:p>
              <a:p>
                <a:pPr algn="ctr"/>
                <a:r>
                  <a:rPr lang="ru-RU" sz="1600" b="1" dirty="0" smtClean="0">
                    <a:latin typeface="Verdana" pitchFamily="34" charset="0"/>
                    <a:ea typeface="Verdana" pitchFamily="34" charset="0"/>
                  </a:rPr>
                  <a:t>по Нижегородской области </a:t>
                </a:r>
                <a:endParaRPr lang="ru-RU" sz="1600" b="1" dirty="0">
                  <a:latin typeface="Verdana" pitchFamily="34" charset="0"/>
                  <a:ea typeface="Verdana" pitchFamily="34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053371" y="1365151"/>
                <a:ext cx="353477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3200" b="1" dirty="0" smtClean="0">
                    <a:latin typeface="Verdana" pitchFamily="34" charset="0"/>
                    <a:ea typeface="Verdana" pitchFamily="34" charset="0"/>
                  </a:rPr>
                  <a:t>Минфин</a:t>
                </a:r>
              </a:p>
              <a:p>
                <a:pPr algn="ctr"/>
                <a:r>
                  <a:rPr lang="ru-RU" sz="1600" b="1" dirty="0" smtClean="0">
                    <a:latin typeface="Verdana" pitchFamily="34" charset="0"/>
                    <a:ea typeface="Verdana" pitchFamily="34" charset="0"/>
                  </a:rPr>
                  <a:t>Нижегородской области </a:t>
                </a:r>
                <a:endParaRPr lang="ru-RU" sz="1600" b="1" dirty="0">
                  <a:latin typeface="Verdana" pitchFamily="34" charset="0"/>
                  <a:ea typeface="Verdana" pitchFamily="34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774820" y="1365731"/>
                <a:ext cx="418714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3200" b="1" dirty="0" smtClean="0">
                    <a:latin typeface="Verdana" pitchFamily="34" charset="0"/>
                    <a:ea typeface="Verdana" pitchFamily="34" charset="0"/>
                  </a:rPr>
                  <a:t>Фин</a:t>
                </a:r>
                <a:r>
                  <a:rPr lang="ru-RU" sz="3200" b="1" dirty="0" smtClean="0">
                    <a:latin typeface="Verdana" pitchFamily="34" charset="0"/>
                    <a:ea typeface="Verdana" pitchFamily="34" charset="0"/>
                  </a:rPr>
                  <a:t>. органы</a:t>
                </a:r>
                <a:endParaRPr lang="ru-RU" sz="3200" b="1" dirty="0" smtClean="0">
                  <a:latin typeface="Verdana" pitchFamily="34" charset="0"/>
                  <a:ea typeface="Verdana" pitchFamily="34" charset="0"/>
                </a:endParaRPr>
              </a:p>
              <a:p>
                <a:pPr algn="ctr"/>
                <a:r>
                  <a:rPr lang="ru-RU" sz="1600" b="1" dirty="0" smtClean="0">
                    <a:latin typeface="Verdana" pitchFamily="34" charset="0"/>
                    <a:ea typeface="Verdana" pitchFamily="34" charset="0"/>
                  </a:rPr>
                  <a:t>Муниципальных образований</a:t>
                </a:r>
                <a:endParaRPr lang="ru-RU" sz="1600" b="1" dirty="0">
                  <a:latin typeface="Verdana" pitchFamily="34" charset="0"/>
                  <a:ea typeface="Verdana" pitchFamily="34" charset="0"/>
                </a:endParaRPr>
              </a:p>
            </p:txBody>
          </p:sp>
        </p:grpSp>
      </p:grpSp>
      <p:sp>
        <p:nvSpPr>
          <p:cNvPr id="7" name="Стрелка вниз 6"/>
          <p:cNvSpPr/>
          <p:nvPr/>
        </p:nvSpPr>
        <p:spPr>
          <a:xfrm>
            <a:off x="5820757" y="3398294"/>
            <a:ext cx="470861" cy="320999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84170" y="2306464"/>
            <a:ext cx="11609557" cy="103723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25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540000" algn="just"/>
            <a:r>
              <a:rPr lang="ru-RU" sz="1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Разработка </a:t>
            </a:r>
            <a:r>
              <a:rPr lang="ru-RU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унифицированной </a:t>
            </a:r>
            <a:r>
              <a:rPr lang="ru-RU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формы расчета прогноза поступлений доходов 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в местные бюджеты позволит обеспечить </a:t>
            </a:r>
            <a:r>
              <a:rPr lang="ru-RU" sz="16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</a:rPr>
              <a:t>единый подход 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к формированию местных бюджетов в части доходов и </a:t>
            </a:r>
            <a:r>
              <a:rPr lang="ru-RU" sz="16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</a:rPr>
              <a:t>равный доступ органам местного самоуправления к аналитическим данным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, используемым для исчисления налогов.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7072" y="3754265"/>
            <a:ext cx="11573007" cy="98149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25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540000" algn="just"/>
            <a:r>
              <a:rPr lang="ru-RU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Закрепление </a:t>
            </a:r>
            <a:r>
              <a:rPr lang="ru-RU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в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Законе Нижегородской области от 06.12.2011 № 177-З 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«О межбюджетных отношениях в Нижегородской области</a:t>
            </a:r>
            <a:r>
              <a:rPr lang="ru-RU" sz="1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» согласованной формы 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для расчета финансовой помощи из областного бюджета.</a:t>
            </a:r>
          </a:p>
        </p:txBody>
      </p:sp>
      <p:sp>
        <p:nvSpPr>
          <p:cNvPr id="20" name="Стрелка вниз 19"/>
          <p:cNvSpPr/>
          <p:nvPr/>
        </p:nvSpPr>
        <p:spPr>
          <a:xfrm>
            <a:off x="5820757" y="1773438"/>
            <a:ext cx="470861" cy="505729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5820757" y="4790357"/>
            <a:ext cx="470861" cy="286608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5826221" y="5805170"/>
            <a:ext cx="470861" cy="286608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70522" y="5117906"/>
            <a:ext cx="11599123" cy="6607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Предоставление Министерством финансов Нижегородской области унифицированной формы </a:t>
            </a:r>
            <a:r>
              <a:rPr lang="ru-RU" sz="16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</a:rPr>
              <a:t>всем муниципальным образованиям для заполнения</a:t>
            </a:r>
            <a:endParaRPr lang="ru-RU" sz="1000" b="1" dirty="0">
              <a:solidFill>
                <a:srgbClr val="0070C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94604" y="6105426"/>
            <a:ext cx="11599123" cy="6607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</a:rPr>
              <a:t>Заполнение унифицированных форм муниципальными образованиями </a:t>
            </a:r>
            <a:r>
              <a:rPr lang="ru-RU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и согласование их в Министерстве финансов Нижегородской области</a:t>
            </a:r>
            <a:endParaRPr lang="ru-RU" sz="1000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03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2">
            <a:extLst>
              <a:ext uri="{FF2B5EF4-FFF2-40B4-BE49-F238E27FC236}">
                <a16:creationId xmlns:a16="http://schemas.microsoft.com/office/drawing/2014/main" xmlns="" id="{AD9BA92A-37A9-46FD-AB35-59181A51DF86}"/>
              </a:ext>
            </a:extLst>
          </p:cNvPr>
          <p:cNvSpPr txBox="1">
            <a:spLocks/>
          </p:cNvSpPr>
          <p:nvPr/>
        </p:nvSpPr>
        <p:spPr>
          <a:xfrm>
            <a:off x="889" y="0"/>
            <a:ext cx="12192000" cy="6859398"/>
          </a:xfrm>
          <a:prstGeom prst="rect">
            <a:avLst/>
          </a:prstGeom>
          <a:solidFill>
            <a:srgbClr val="548235">
              <a:alpha val="30980"/>
            </a:srgbClr>
          </a:solidFill>
        </p:spPr>
        <p:txBody>
          <a:bodyPr vert="horz" lIns="91438" tIns="45719" rIns="91438" bIns="45719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ru-RU"/>
              <a:t> 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C882C0-80DC-4322-811F-E70CFC8E2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4128" y="777899"/>
            <a:ext cx="9345168" cy="28838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СПАСИБО ЗА ВНИМАНИЕ!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</p:txBody>
      </p:sp>
      <p:sp>
        <p:nvSpPr>
          <p:cNvPr id="6" name="object 10"/>
          <p:cNvSpPr/>
          <p:nvPr/>
        </p:nvSpPr>
        <p:spPr>
          <a:xfrm>
            <a:off x="3004567" y="1819984"/>
            <a:ext cx="0" cy="3032125"/>
          </a:xfrm>
          <a:custGeom>
            <a:avLst/>
            <a:gdLst/>
            <a:ahLst/>
            <a:cxnLst/>
            <a:rect l="l" t="t" r="r" b="b"/>
            <a:pathLst>
              <a:path h="3032125">
                <a:moveTo>
                  <a:pt x="0" y="3031871"/>
                </a:moveTo>
                <a:lnTo>
                  <a:pt x="0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"/>
          <p:cNvSpPr/>
          <p:nvPr/>
        </p:nvSpPr>
        <p:spPr>
          <a:xfrm>
            <a:off x="2913127" y="762"/>
            <a:ext cx="0" cy="627380"/>
          </a:xfrm>
          <a:custGeom>
            <a:avLst/>
            <a:gdLst/>
            <a:ahLst/>
            <a:cxnLst/>
            <a:rect l="l" t="t" r="r" b="b"/>
            <a:pathLst>
              <a:path h="627380">
                <a:moveTo>
                  <a:pt x="0" y="627380"/>
                </a:moveTo>
                <a:lnTo>
                  <a:pt x="0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2"/>
          <p:cNvSpPr/>
          <p:nvPr/>
        </p:nvSpPr>
        <p:spPr>
          <a:xfrm>
            <a:off x="762" y="628649"/>
            <a:ext cx="2912745" cy="0"/>
          </a:xfrm>
          <a:custGeom>
            <a:avLst/>
            <a:gdLst/>
            <a:ahLst/>
            <a:cxnLst/>
            <a:rect l="l" t="t" r="r" b="b"/>
            <a:pathLst>
              <a:path w="2912745">
                <a:moveTo>
                  <a:pt x="0" y="0"/>
                </a:moveTo>
                <a:lnTo>
                  <a:pt x="2912745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3"/>
          <p:cNvSpPr/>
          <p:nvPr/>
        </p:nvSpPr>
        <p:spPr>
          <a:xfrm>
            <a:off x="2846832" y="562356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4" h="131445">
                <a:moveTo>
                  <a:pt x="131063" y="0"/>
                </a:moveTo>
                <a:lnTo>
                  <a:pt x="0" y="0"/>
                </a:lnTo>
                <a:lnTo>
                  <a:pt x="0" y="131063"/>
                </a:lnTo>
                <a:lnTo>
                  <a:pt x="131063" y="131063"/>
                </a:lnTo>
                <a:lnTo>
                  <a:pt x="1310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7"/>
          <p:cNvSpPr/>
          <p:nvPr/>
        </p:nvSpPr>
        <p:spPr>
          <a:xfrm>
            <a:off x="7322819" y="5854447"/>
            <a:ext cx="20320" cy="1003935"/>
          </a:xfrm>
          <a:custGeom>
            <a:avLst/>
            <a:gdLst/>
            <a:ahLst/>
            <a:cxnLst/>
            <a:rect l="l" t="t" r="r" b="b"/>
            <a:pathLst>
              <a:path w="20320" h="1003934">
                <a:moveTo>
                  <a:pt x="19811" y="0"/>
                </a:moveTo>
                <a:lnTo>
                  <a:pt x="0" y="0"/>
                </a:lnTo>
                <a:lnTo>
                  <a:pt x="0" y="1003552"/>
                </a:lnTo>
                <a:lnTo>
                  <a:pt x="19811" y="1003552"/>
                </a:lnTo>
                <a:lnTo>
                  <a:pt x="198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8"/>
          <p:cNvSpPr/>
          <p:nvPr/>
        </p:nvSpPr>
        <p:spPr>
          <a:xfrm>
            <a:off x="7322057" y="5831585"/>
            <a:ext cx="4870451" cy="0"/>
          </a:xfrm>
          <a:custGeom>
            <a:avLst/>
            <a:gdLst/>
            <a:ahLst/>
            <a:cxnLst/>
            <a:rect l="l" t="t" r="r" b="b"/>
            <a:pathLst>
              <a:path w="4870450">
                <a:moveTo>
                  <a:pt x="0" y="0"/>
                </a:moveTo>
                <a:lnTo>
                  <a:pt x="4870196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9"/>
          <p:cNvSpPr/>
          <p:nvPr/>
        </p:nvSpPr>
        <p:spPr>
          <a:xfrm>
            <a:off x="7266432" y="576834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064" y="0"/>
                </a:moveTo>
                <a:lnTo>
                  <a:pt x="0" y="0"/>
                </a:lnTo>
                <a:lnTo>
                  <a:pt x="0" y="131064"/>
                </a:lnTo>
                <a:lnTo>
                  <a:pt x="131064" y="131064"/>
                </a:lnTo>
                <a:lnTo>
                  <a:pt x="1310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4"/>
          <p:cNvSpPr/>
          <p:nvPr/>
        </p:nvSpPr>
        <p:spPr>
          <a:xfrm>
            <a:off x="5784341" y="762"/>
            <a:ext cx="0" cy="404495"/>
          </a:xfrm>
          <a:custGeom>
            <a:avLst/>
            <a:gdLst/>
            <a:ahLst/>
            <a:cxnLst/>
            <a:rect l="l" t="t" r="r" b="b"/>
            <a:pathLst>
              <a:path h="404495">
                <a:moveTo>
                  <a:pt x="0" y="403987"/>
                </a:moveTo>
                <a:lnTo>
                  <a:pt x="0" y="0"/>
                </a:lnTo>
              </a:path>
            </a:pathLst>
          </a:custGeom>
          <a:ln w="19812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/>
          <p:nvPr/>
        </p:nvSpPr>
        <p:spPr>
          <a:xfrm>
            <a:off x="5773674" y="404623"/>
            <a:ext cx="6419215" cy="0"/>
          </a:xfrm>
          <a:custGeom>
            <a:avLst/>
            <a:gdLst/>
            <a:ahLst/>
            <a:cxnLst/>
            <a:rect l="l" t="t" r="r" b="b"/>
            <a:pathLst>
              <a:path w="6419215">
                <a:moveTo>
                  <a:pt x="0" y="0"/>
                </a:moveTo>
                <a:lnTo>
                  <a:pt x="6419087" y="0"/>
                </a:lnTo>
              </a:path>
            </a:pathLst>
          </a:custGeom>
          <a:ln w="19812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6"/>
          <p:cNvSpPr/>
          <p:nvPr/>
        </p:nvSpPr>
        <p:spPr>
          <a:xfrm>
            <a:off x="5784341" y="6454903"/>
            <a:ext cx="0" cy="404495"/>
          </a:xfrm>
          <a:custGeom>
            <a:avLst/>
            <a:gdLst/>
            <a:ahLst/>
            <a:cxnLst/>
            <a:rect l="l" t="t" r="r" b="b"/>
            <a:pathLst>
              <a:path h="404495">
                <a:moveTo>
                  <a:pt x="0" y="404036"/>
                </a:moveTo>
                <a:lnTo>
                  <a:pt x="0" y="0"/>
                </a:lnTo>
              </a:path>
            </a:pathLst>
          </a:custGeom>
          <a:ln w="19812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7"/>
          <p:cNvSpPr/>
          <p:nvPr/>
        </p:nvSpPr>
        <p:spPr>
          <a:xfrm>
            <a:off x="762" y="6465571"/>
            <a:ext cx="5783580" cy="0"/>
          </a:xfrm>
          <a:custGeom>
            <a:avLst/>
            <a:gdLst/>
            <a:ahLst/>
            <a:cxnLst/>
            <a:rect l="l" t="t" r="r" b="b"/>
            <a:pathLst>
              <a:path w="5783580">
                <a:moveTo>
                  <a:pt x="5783580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Picture 2" descr="https://upload.wikimedia.org/wikipedia/commons/thumb/2/2a/Coat_of_Arms_of_Dzerzhinsk.svg/797px-Coat_of_Arms_of_Dzerzhinsk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1059" y="2258025"/>
            <a:ext cx="1563264" cy="2341953"/>
          </a:xfrm>
          <a:prstGeom prst="rect">
            <a:avLst/>
          </a:prstGeom>
          <a:noFill/>
        </p:spPr>
      </p:pic>
      <p:sp>
        <p:nvSpPr>
          <p:cNvPr id="21" name="Заголовок 1">
            <a:extLst>
              <a:ext uri="{FF2B5EF4-FFF2-40B4-BE49-F238E27FC236}">
                <a16:creationId xmlns:a16="http://schemas.microsoft.com/office/drawing/2014/main" xmlns="" id="{C2C882C0-80DC-4322-811F-E70CFC8E244C}"/>
              </a:ext>
            </a:extLst>
          </p:cNvPr>
          <p:cNvSpPr txBox="1">
            <a:spLocks/>
          </p:cNvSpPr>
          <p:nvPr/>
        </p:nvSpPr>
        <p:spPr>
          <a:xfrm>
            <a:off x="7069553" y="4531038"/>
            <a:ext cx="5145196" cy="12214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Федоров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Сергей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Викторович </a:t>
            </a: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Директор департамента финансов администрации города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Дзержинска</a:t>
            </a: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(8313)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39-78-97</a:t>
            </a: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22522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48781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Verdana" pitchFamily="34" charset="0"/>
                <a:ea typeface="Verdana" pitchFamily="34" charset="0"/>
              </a:rPr>
              <a:t>Программный комплекс «Модельный бюджет</a:t>
            </a:r>
            <a:r>
              <a:rPr lang="ru-RU" sz="1400" b="1" dirty="0" smtClean="0">
                <a:latin typeface="Verdana" pitchFamily="34" charset="0"/>
                <a:ea typeface="Verdana" pitchFamily="34" charset="0"/>
              </a:rPr>
              <a:t>» </a:t>
            </a:r>
            <a:r>
              <a:rPr lang="ru-RU" sz="1400" dirty="0" smtClean="0">
                <a:latin typeface="Verdana" pitchFamily="34" charset="0"/>
                <a:ea typeface="Verdana" pitchFamily="34" charset="0"/>
              </a:rPr>
              <a:t>по ссылке: </a:t>
            </a:r>
            <a:r>
              <a:rPr lang="en-US" sz="1400" dirty="0">
                <a:latin typeface="Verdana" pitchFamily="34" charset="0"/>
                <a:ea typeface="Verdana" pitchFamily="34" charset="0"/>
              </a:rPr>
              <a:t>https://www.krista.ru/products/modelbudget</a:t>
            </a:r>
            <a:r>
              <a:rPr lang="en-US" sz="1400" dirty="0" smtClean="0">
                <a:latin typeface="Verdana" pitchFamily="34" charset="0"/>
                <a:ea typeface="Verdana" pitchFamily="34" charset="0"/>
              </a:rPr>
              <a:t>/</a:t>
            </a:r>
            <a:endParaRPr lang="ru-RU" sz="14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34430DE-3786-437D-A245-4F52EE2B28FE}" type="slidenum">
              <a:rPr lang="ru-RU" b="1" smtClean="0">
                <a:solidFill>
                  <a:schemeClr val="tx1"/>
                </a:solidFill>
                <a:latin typeface="Century Gothic" pitchFamily="34" charset="0"/>
              </a:rPr>
              <a:pPr/>
              <a:t>2</a:t>
            </a:fld>
            <a:endParaRPr lang="ru-RU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4" name="object 5"/>
          <p:cNvSpPr/>
          <p:nvPr/>
        </p:nvSpPr>
        <p:spPr>
          <a:xfrm flipV="1">
            <a:off x="9730853" y="458991"/>
            <a:ext cx="1713989" cy="45719"/>
          </a:xfrm>
          <a:custGeom>
            <a:avLst/>
            <a:gdLst/>
            <a:ahLst/>
            <a:cxnLst/>
            <a:rect l="l" t="t" r="r" b="b"/>
            <a:pathLst>
              <a:path w="3402965">
                <a:moveTo>
                  <a:pt x="0" y="0"/>
                </a:moveTo>
                <a:lnTo>
                  <a:pt x="3402457" y="0"/>
                </a:lnTo>
              </a:path>
            </a:pathLst>
          </a:custGeom>
          <a:ln w="19812">
            <a:solidFill>
              <a:schemeClr val="accent6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6"/>
          <p:cNvSpPr/>
          <p:nvPr/>
        </p:nvSpPr>
        <p:spPr>
          <a:xfrm>
            <a:off x="9616433" y="44739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064" y="0"/>
                </a:moveTo>
                <a:lnTo>
                  <a:pt x="0" y="0"/>
                </a:lnTo>
                <a:lnTo>
                  <a:pt x="0" y="131063"/>
                </a:lnTo>
                <a:lnTo>
                  <a:pt x="131064" y="131063"/>
                </a:lnTo>
                <a:lnTo>
                  <a:pt x="13106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Picture 2" descr="https://upload.wikimedia.org/wikipedia/commons/thumb/2/2a/Coat_of_Arms_of_Dzerzhinsk.svg/797px-Coat_of_Arms_of_Dzerzhinsk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1150" y="63396"/>
            <a:ext cx="567298" cy="849879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451867" y="1282892"/>
            <a:ext cx="11458468" cy="439458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25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4" indent="540000" algn="just"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С 2019 года </a:t>
            </a:r>
            <a:r>
              <a:rPr lang="ru-RU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на территории Нижегородской области реализуется </a:t>
            </a:r>
            <a:r>
              <a:rPr lang="ru-RU" sz="20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</a:rPr>
              <a:t>Методика расчета модельных расходов</a:t>
            </a:r>
            <a:r>
              <a:rPr lang="ru-RU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 муниципальных образований, утвержденная Законом Нижегородской области от 06.12.2011 № 177-З «О межбюджетных отношениях в Нижегородской области». </a:t>
            </a:r>
            <a:endParaRPr lang="ru-RU" sz="20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  <a:p>
            <a:pPr lvl="4" indent="540000" algn="just"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Побудительной </a:t>
            </a:r>
            <a:r>
              <a:rPr lang="ru-RU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причиной разработки данной Методики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явилась существенная дифференциация бюджетной обеспеченности муниципальных образований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u-RU" sz="20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9" name="Заголовок 5">
            <a:extLst>
              <a:ext uri="{FF2B5EF4-FFF2-40B4-BE49-F238E27FC236}">
                <a16:creationId xmlns:a16="http://schemas.microsoft.com/office/drawing/2014/main" xmlns="" id="{3A3753A2-CB4A-4238-BDED-AECF6F948E9E}"/>
              </a:ext>
            </a:extLst>
          </p:cNvPr>
          <p:cNvSpPr txBox="1">
            <a:spLocks/>
          </p:cNvSpPr>
          <p:nvPr/>
        </p:nvSpPr>
        <p:spPr>
          <a:xfrm>
            <a:off x="151609" y="55212"/>
            <a:ext cx="9464823" cy="8045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Модельное бюджетирование в Нижегородской области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8" name="Picture 4" descr="https://www.giomarket.ru/upload/medialibrary/16d/16dca734da667addaa71ee86d505a01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38" y="2777092"/>
            <a:ext cx="1744083" cy="1744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06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9960BD3E-CD80-4236-B4A9-AA8E181473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832514" y="235130"/>
            <a:ext cx="10822674" cy="6165670"/>
          </a:xfrm>
          <a:prstGeom prst="rect">
            <a:avLst/>
          </a:prstGeom>
          <a:solidFill>
            <a:srgbClr val="335020">
              <a:alpha val="6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CBF7DF59-CF0E-40F5-B937-AEAD7133A530}"/>
              </a:ext>
            </a:extLst>
          </p:cNvPr>
          <p:cNvSpPr/>
          <p:nvPr/>
        </p:nvSpPr>
        <p:spPr>
          <a:xfrm>
            <a:off x="2843368" y="477881"/>
            <a:ext cx="757450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«Модельные  доходы»</a:t>
            </a:r>
            <a:r>
              <a:rPr lang="en-U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городского </a:t>
            </a:r>
          </a:p>
          <a:p>
            <a:pPr algn="ctr"/>
            <a:r>
              <a:rPr lang="ru-RU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округа город Дзержинск</a:t>
            </a:r>
            <a:endParaRPr lang="ru-RU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xmlns="" id="{9330EA28-81FF-43F0-A351-C51239855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195" y="1906642"/>
            <a:ext cx="6305263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000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В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рамках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разработанной 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Департаментом финансов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администрации г. Дзержинска методики под  Модельными доходами муниципального образования понимаются 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поступающие в городской бюджет денежные средства, </a:t>
            </a:r>
            <a:r>
              <a:rPr lang="ru-RU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рассчитанные по унифицированным формам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с учетом позитивных и негативных факторов изменения макроэкономических показателей, а также ограничений, установленных бюджетным законодательством</a:t>
            </a:r>
            <a:r>
              <a:rPr lang="ru-RU" sz="1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,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 за исключением средств, 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являющихся 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в соответствии с Бюджетным кодексом Российской 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Федерации 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источниками финансирования дефицита бюджета.</a:t>
            </a:r>
            <a:endParaRPr lang="ru-RU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34430DE-3786-437D-A245-4F52EE2B28FE}" type="slidenum">
              <a:rPr lang="ru-RU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pPr/>
              <a:t>3</a:t>
            </a:fld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1" name="object 8"/>
          <p:cNvSpPr/>
          <p:nvPr/>
        </p:nvSpPr>
        <p:spPr>
          <a:xfrm>
            <a:off x="2918119" y="1543068"/>
            <a:ext cx="7208519" cy="45719"/>
          </a:xfrm>
          <a:custGeom>
            <a:avLst/>
            <a:gdLst/>
            <a:ahLst/>
            <a:cxnLst/>
            <a:rect l="l" t="t" r="r" b="b"/>
            <a:pathLst>
              <a:path w="4870450">
                <a:moveTo>
                  <a:pt x="0" y="0"/>
                </a:moveTo>
                <a:lnTo>
                  <a:pt x="4870196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2" descr="https://upload.wikimedia.org/wikipedia/commons/thumb/2/2a/Coat_of_Arms_of_Dzerzhinsk.svg/797px-Coat_of_Arms_of_Dzerzhinsk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62355" y="368697"/>
            <a:ext cx="899776" cy="134797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697" y="2006222"/>
            <a:ext cx="3306768" cy="41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0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22522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5">
            <a:extLst>
              <a:ext uri="{FF2B5EF4-FFF2-40B4-BE49-F238E27FC236}">
                <a16:creationId xmlns:a16="http://schemas.microsoft.com/office/drawing/2014/main" xmlns="" id="{7F1A5D12-FFBF-4052-869B-492EEC46DEDE}"/>
              </a:ext>
            </a:extLst>
          </p:cNvPr>
          <p:cNvSpPr txBox="1">
            <a:spLocks/>
          </p:cNvSpPr>
          <p:nvPr/>
        </p:nvSpPr>
        <p:spPr>
          <a:xfrm>
            <a:off x="89686" y="48337"/>
            <a:ext cx="7981405" cy="5817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Основные 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«Модельных 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доходов»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34430DE-3786-437D-A245-4F52EE2B28FE}" type="slidenum">
              <a:rPr lang="ru-RU" b="1" smtClean="0">
                <a:solidFill>
                  <a:schemeClr val="tx1"/>
                </a:solidFill>
                <a:latin typeface="Century Gothic" pitchFamily="34" charset="0"/>
              </a:rPr>
              <a:pPr/>
              <a:t>4</a:t>
            </a:fld>
            <a:endParaRPr lang="ru-RU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9" name="object 5"/>
          <p:cNvSpPr/>
          <p:nvPr/>
        </p:nvSpPr>
        <p:spPr>
          <a:xfrm>
            <a:off x="7911195" y="504550"/>
            <a:ext cx="3402965" cy="0"/>
          </a:xfrm>
          <a:custGeom>
            <a:avLst/>
            <a:gdLst/>
            <a:ahLst/>
            <a:cxnLst/>
            <a:rect l="l" t="t" r="r" b="b"/>
            <a:pathLst>
              <a:path w="3402965">
                <a:moveTo>
                  <a:pt x="0" y="0"/>
                </a:moveTo>
                <a:lnTo>
                  <a:pt x="3402457" y="0"/>
                </a:lnTo>
              </a:path>
            </a:pathLst>
          </a:custGeom>
          <a:ln w="19812">
            <a:solidFill>
              <a:schemeClr val="accent6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/>
          <p:cNvSpPr/>
          <p:nvPr/>
        </p:nvSpPr>
        <p:spPr>
          <a:xfrm>
            <a:off x="7910433" y="436732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064" y="0"/>
                </a:moveTo>
                <a:lnTo>
                  <a:pt x="0" y="0"/>
                </a:lnTo>
                <a:lnTo>
                  <a:pt x="0" y="131063"/>
                </a:lnTo>
                <a:lnTo>
                  <a:pt x="131064" y="131063"/>
                </a:lnTo>
                <a:lnTo>
                  <a:pt x="13106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2" descr="https://upload.wikimedia.org/wikipedia/commons/thumb/2/2a/Coat_of_Arms_of_Dzerzhinsk.svg/797px-Coat_of_Arms_of_Dzerzhinsk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1150" y="63396"/>
            <a:ext cx="567298" cy="849879"/>
          </a:xfrm>
          <a:prstGeom prst="rect">
            <a:avLst/>
          </a:prstGeom>
          <a:noFill/>
        </p:spPr>
      </p:pic>
      <p:grpSp>
        <p:nvGrpSpPr>
          <p:cNvPr id="3" name="Группа 2"/>
          <p:cNvGrpSpPr/>
          <p:nvPr/>
        </p:nvGrpSpPr>
        <p:grpSpPr>
          <a:xfrm>
            <a:off x="259307" y="1187355"/>
            <a:ext cx="11541843" cy="5124053"/>
            <a:chOff x="586854" y="1228299"/>
            <a:chExt cx="10452896" cy="4656982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 flipH="1">
              <a:off x="1342386" y="2238229"/>
              <a:ext cx="1" cy="259307"/>
            </a:xfrm>
            <a:prstGeom prst="line">
              <a:avLst/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Группа 1"/>
            <p:cNvGrpSpPr/>
            <p:nvPr/>
          </p:nvGrpSpPr>
          <p:grpSpPr>
            <a:xfrm>
              <a:off x="586854" y="1228299"/>
              <a:ext cx="10452896" cy="4656982"/>
              <a:chOff x="586854" y="1228299"/>
              <a:chExt cx="10452896" cy="4656982"/>
            </a:xfrm>
          </p:grpSpPr>
          <p:sp>
            <p:nvSpPr>
              <p:cNvPr id="11" name="Овал 10"/>
              <p:cNvSpPr/>
              <p:nvPr/>
            </p:nvSpPr>
            <p:spPr>
              <a:xfrm>
                <a:off x="874764" y="1278511"/>
                <a:ext cx="911023" cy="892472"/>
              </a:xfrm>
              <a:prstGeom prst="ellipse">
                <a:avLst/>
              </a:prstGeom>
              <a:blipFill>
                <a:blip r:embed="rId3" cstate="print">
                  <a:duotone>
                    <a:prstClr val="black"/>
                    <a:srgbClr val="D9C3A5">
                      <a:tint val="50000"/>
                      <a:satMod val="180000"/>
                    </a:srgbClr>
                  </a:duotone>
                  <a:lum bright="-22000" contrast="-26000"/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dgm="http://schemas.openxmlformats.org/drawingml/2006/diagram" xmlns="" xmlns:asvg="http://schemas.microsoft.com/office/drawing/2016/SVG/main" xmlns:lc="http://schemas.openxmlformats.org/drawingml/2006/lockedCanvas" r:embed="rId4"/>
                    </a:ext>
                  </a:extLst>
                </a:blip>
                <a:srcRect/>
                <a:stretch>
                  <a:fillRect/>
                </a:stretch>
              </a:blipFill>
            </p:spPr>
            <p:style>
              <a:lnRef idx="0">
                <a:schemeClr val="accent6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3">
                <a:schemeClr val="accent6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" name="Овал 11"/>
              <p:cNvSpPr/>
              <p:nvPr/>
            </p:nvSpPr>
            <p:spPr>
              <a:xfrm>
                <a:off x="925914" y="2597704"/>
                <a:ext cx="835150" cy="868824"/>
              </a:xfrm>
              <a:prstGeom prst="ellipse">
                <a:avLst/>
              </a:prstGeom>
              <a:blipFill>
                <a:blip r:embed="rId5" cstate="print">
                  <a:duotone>
                    <a:prstClr val="black"/>
                    <a:srgbClr val="D9C3A5">
                      <a:tint val="50000"/>
                      <a:satMod val="180000"/>
                    </a:srgbClr>
                  </a:duotone>
                  <a:lum bright="-20000" contrast="-2000"/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dgm="http://schemas.openxmlformats.org/drawingml/2006/diagram" xmlns="" xmlns:asvg="http://schemas.microsoft.com/office/drawing/2016/SVG/main" xmlns:lc="http://schemas.openxmlformats.org/drawingml/2006/lockedCanvas" r:embed="rId6"/>
                    </a:ext>
                  </a:extLst>
                </a:blip>
                <a:srcRect/>
                <a:stretch>
                  <a:fillRect/>
                </a:stretch>
              </a:blipFill>
            </p:spPr>
            <p:style>
              <a:lnRef idx="0">
                <a:schemeClr val="accent6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3">
                <a:schemeClr val="accent6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" name="Овал 13"/>
              <p:cNvSpPr/>
              <p:nvPr/>
            </p:nvSpPr>
            <p:spPr>
              <a:xfrm>
                <a:off x="899483" y="3715274"/>
                <a:ext cx="886301" cy="943801"/>
              </a:xfrm>
              <a:prstGeom prst="ellipse">
                <a:avLst/>
              </a:prstGeom>
              <a:blipFill>
                <a:blip r:embed="rId7" cstate="print">
                  <a:duotone>
                    <a:prstClr val="black"/>
                    <a:srgbClr val="D9C3A5">
                      <a:tint val="50000"/>
                      <a:satMod val="180000"/>
                    </a:srgbClr>
                  </a:duotone>
                  <a:lum bright="-37000" contrast="-31000"/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dgm="http://schemas.openxmlformats.org/drawingml/2006/diagram" xmlns="" xmlns:asvg="http://schemas.microsoft.com/office/drawing/2016/SVG/main" xmlns:lc="http://schemas.openxmlformats.org/drawingml/2006/lockedCanvas" r:embed="rId8"/>
                    </a:ext>
                  </a:extLst>
                </a:blip>
                <a:srcRect/>
                <a:stretch>
                  <a:fillRect/>
                </a:stretch>
              </a:blipFill>
            </p:spPr>
            <p:style>
              <a:lnRef idx="0">
                <a:schemeClr val="accent6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3">
                <a:schemeClr val="accent6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5" name="Овал 14"/>
              <p:cNvSpPr/>
              <p:nvPr/>
            </p:nvSpPr>
            <p:spPr>
              <a:xfrm>
                <a:off x="817597" y="4877787"/>
                <a:ext cx="968188" cy="1007494"/>
              </a:xfrm>
              <a:prstGeom prst="ellipse">
                <a:avLst/>
              </a:prstGeom>
              <a:blipFill>
                <a:blip r:embed="rId9" cstate="print">
                  <a:duotone>
                    <a:prstClr val="black"/>
                    <a:srgbClr val="D9C3A5">
                      <a:tint val="50000"/>
                      <a:satMod val="180000"/>
                    </a:srgbClr>
                  </a:duotone>
                  <a:lum bright="13000" contrast="16000"/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dgm="http://schemas.openxmlformats.org/drawingml/2006/diagram" xmlns="" xmlns:asvg="http://schemas.microsoft.com/office/drawing/2016/SVG/main" xmlns:lc="http://schemas.openxmlformats.org/drawingml/2006/lockedCanvas" r:embed="rId10"/>
                    </a:ext>
                  </a:extLst>
                </a:blip>
                <a:srcRect/>
                <a:stretch>
                  <a:fillRect/>
                </a:stretch>
              </a:blipFill>
            </p:spPr>
            <p:style>
              <a:lnRef idx="0">
                <a:schemeClr val="accent6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3">
                <a:schemeClr val="accent6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Прямоугольник 15"/>
              <p:cNvSpPr/>
              <p:nvPr/>
            </p:nvSpPr>
            <p:spPr>
              <a:xfrm>
                <a:off x="2101755" y="1228299"/>
                <a:ext cx="8925635" cy="462659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586854" y="1228299"/>
                <a:ext cx="1514901" cy="4626591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2107292" y="1255595"/>
                <a:ext cx="8932458" cy="777922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buFont typeface="Wingdings" pitchFamily="2" charset="2"/>
                  <a:buChar char="§"/>
                </a:pPr>
                <a:r>
                  <a:rPr lang="ru-RU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 учет широкого спектра факторов, влияющих на прогноз поступлений доходов в городской бюджет</a:t>
                </a:r>
                <a:endParaRPr lang="ru-RU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2101755" y="2497536"/>
                <a:ext cx="8925635" cy="968991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buFont typeface="Wingdings" pitchFamily="2" charset="2"/>
                  <a:buChar char="§"/>
                </a:pPr>
                <a:r>
                  <a:rPr lang="ru-RU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 проработка нескольких сценариев поступлений в городской бюджет всех видов доходов для определения наиболее оптимального сценария</a:t>
                </a: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2101754" y="3771333"/>
                <a:ext cx="8925635" cy="777922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buFont typeface="Wingdings" pitchFamily="2" charset="2"/>
                  <a:buChar char="§"/>
                </a:pPr>
                <a:r>
                  <a:rPr lang="ru-RU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 определение бюджетного потенциала собственной доходной (налоговой и неналоговой) базы</a:t>
                </a:r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2101755" y="4804012"/>
                <a:ext cx="8925634" cy="1044057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buFont typeface="Wingdings" pitchFamily="2" charset="2"/>
                  <a:buChar char="§"/>
                </a:pPr>
                <a:r>
                  <a:rPr lang="ru-RU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 исключение вероятности возникновения кредиторской задолженности по принимаемым расходным обязательствам  (снижение рисков потерь городского бюджета)</a:t>
                </a:r>
              </a:p>
            </p:txBody>
          </p:sp>
          <p:cxnSp>
            <p:nvCxnSpPr>
              <p:cNvPr id="45" name="Прямая соединительная линия 44"/>
              <p:cNvCxnSpPr/>
              <p:nvPr/>
            </p:nvCxnSpPr>
            <p:spPr>
              <a:xfrm flipH="1">
                <a:off x="1311945" y="3455159"/>
                <a:ext cx="1" cy="259307"/>
              </a:xfrm>
              <a:prstGeom prst="line">
                <a:avLst/>
              </a:prstGeom>
              <a:ln w="254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flipH="1">
                <a:off x="1326579" y="4628653"/>
                <a:ext cx="1" cy="259307"/>
              </a:xfrm>
              <a:prstGeom prst="line">
                <a:avLst/>
              </a:prstGeom>
              <a:ln w="254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3427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22522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5">
            <a:extLst>
              <a:ext uri="{FF2B5EF4-FFF2-40B4-BE49-F238E27FC236}">
                <a16:creationId xmlns:a16="http://schemas.microsoft.com/office/drawing/2014/main" xmlns="" id="{3A3753A2-CB4A-4238-BDED-AECF6F948E9E}"/>
              </a:ext>
            </a:extLst>
          </p:cNvPr>
          <p:cNvSpPr txBox="1">
            <a:spLocks/>
          </p:cNvSpPr>
          <p:nvPr/>
        </p:nvSpPr>
        <p:spPr>
          <a:xfrm>
            <a:off x="151610" y="55212"/>
            <a:ext cx="4686875" cy="5205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Особенности  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Методики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479A5A2-2B05-4849-975A-CADC35BE5E0C}"/>
              </a:ext>
            </a:extLst>
          </p:cNvPr>
          <p:cNvSpPr/>
          <p:nvPr/>
        </p:nvSpPr>
        <p:spPr>
          <a:xfrm>
            <a:off x="151610" y="992929"/>
            <a:ext cx="1723747" cy="3057405"/>
          </a:xfrm>
          <a:prstGeom prst="rect">
            <a:avLst/>
          </a:prstGeom>
          <a:solidFill>
            <a:schemeClr val="accent6">
              <a:lumMod val="20000"/>
              <a:lumOff val="80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Основой для расчета прогноза поступлений доходов являются официальные данные налоговой отчетности/ заключенные договоры/ правовые акты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7AFD52B9-FB9E-4367-A102-D32B55583649}"/>
              </a:ext>
            </a:extLst>
          </p:cNvPr>
          <p:cNvSpPr/>
          <p:nvPr/>
        </p:nvSpPr>
        <p:spPr>
          <a:xfrm>
            <a:off x="151609" y="4377738"/>
            <a:ext cx="1723747" cy="1810653"/>
          </a:xfrm>
          <a:prstGeom prst="rect">
            <a:avLst/>
          </a:prstGeom>
          <a:solidFill>
            <a:srgbClr val="FFFFFF">
              <a:alpha val="63137"/>
            </a:srgb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Verdana" pitchFamily="34" charset="0"/>
                <a:ea typeface="Verdana" pitchFamily="34" charset="0"/>
              </a:rPr>
              <a:t>Исключение недостоверной информации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C4E9B14C-7681-4707-9E71-2B5B4637DDA9}"/>
              </a:ext>
            </a:extLst>
          </p:cNvPr>
          <p:cNvSpPr/>
          <p:nvPr/>
        </p:nvSpPr>
        <p:spPr>
          <a:xfrm>
            <a:off x="2011832" y="979866"/>
            <a:ext cx="2191867" cy="1750297"/>
          </a:xfrm>
          <a:prstGeom prst="rect">
            <a:avLst/>
          </a:prstGeom>
          <a:solidFill>
            <a:schemeClr val="accent6">
              <a:lumMod val="20000"/>
              <a:lumOff val="80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Внедрение критериев развития и рисков, рассчитанных на основе </a:t>
            </a:r>
            <a:r>
              <a:rPr lang="ru-RU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макроэкономических </a:t>
            </a:r>
            <a:r>
              <a:rPr lang="ru-RU" sz="14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показателей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97661335-1BC1-4218-9193-ADDFD400F4BE}"/>
              </a:ext>
            </a:extLst>
          </p:cNvPr>
          <p:cNvSpPr/>
          <p:nvPr/>
        </p:nvSpPr>
        <p:spPr>
          <a:xfrm>
            <a:off x="2011833" y="3138984"/>
            <a:ext cx="2093844" cy="3617367"/>
          </a:xfrm>
          <a:prstGeom prst="rect">
            <a:avLst/>
          </a:prstGeom>
          <a:solidFill>
            <a:srgbClr val="FFFFFF">
              <a:alpha val="63137"/>
            </a:srgb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Verdana" pitchFamily="34" charset="0"/>
                <a:ea typeface="Verdana" pitchFamily="34" charset="0"/>
              </a:rPr>
              <a:t>Позволяет определить потенциал к увеличению доходной базы и предусмотреть возможные риски недополучения доходов, ранее прогнозируемых (поступающих) к поступлению в городской бюджет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0BC8E57F-F1D3-44AB-A99B-4CF2DCCABC98}"/>
              </a:ext>
            </a:extLst>
          </p:cNvPr>
          <p:cNvSpPr/>
          <p:nvPr/>
        </p:nvSpPr>
        <p:spPr>
          <a:xfrm>
            <a:off x="4363621" y="979866"/>
            <a:ext cx="2240814" cy="1776093"/>
          </a:xfrm>
          <a:prstGeom prst="rect">
            <a:avLst/>
          </a:prstGeom>
          <a:solidFill>
            <a:schemeClr val="accent6">
              <a:lumMod val="20000"/>
              <a:lumOff val="80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Разработка позитивного сценария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858A99F4-2039-43BC-B64F-59FEB8FB1DD6}"/>
              </a:ext>
            </a:extLst>
          </p:cNvPr>
          <p:cNvSpPr/>
          <p:nvPr/>
        </p:nvSpPr>
        <p:spPr>
          <a:xfrm>
            <a:off x="4372657" y="3158092"/>
            <a:ext cx="2236473" cy="3598260"/>
          </a:xfrm>
          <a:prstGeom prst="rect">
            <a:avLst/>
          </a:prstGeom>
          <a:solidFill>
            <a:srgbClr val="FFFFFF">
              <a:alpha val="63137"/>
            </a:srgb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Verdana" pitchFamily="34" charset="0"/>
                <a:ea typeface="Verdana" pitchFamily="34" charset="0"/>
              </a:rPr>
              <a:t>Позволяет определить дополнительные источники доходов для финансирования социально значимых расходов городского бюджета, </a:t>
            </a:r>
            <a:endParaRPr lang="ru-RU" sz="1200" dirty="0" smtClean="0">
              <a:latin typeface="Verdana" pitchFamily="34" charset="0"/>
              <a:ea typeface="Verdana" pitchFamily="34" charset="0"/>
            </a:endParaRPr>
          </a:p>
          <a:p>
            <a:pPr algn="ctr"/>
            <a:r>
              <a:rPr lang="ru-RU" sz="1200" dirty="0" smtClean="0">
                <a:latin typeface="Verdana" pitchFamily="34" charset="0"/>
                <a:ea typeface="Verdana" pitchFamily="34" charset="0"/>
              </a:rPr>
              <a:t>снижения </a:t>
            </a:r>
            <a:r>
              <a:rPr lang="ru-RU" sz="1200" dirty="0">
                <a:latin typeface="Verdana" pitchFamily="34" charset="0"/>
                <a:ea typeface="Verdana" pitchFamily="34" charset="0"/>
              </a:rPr>
              <a:t>объема муниципального долга, а </a:t>
            </a:r>
            <a:r>
              <a:rPr lang="ru-RU" sz="1200" dirty="0" smtClean="0">
                <a:latin typeface="Verdana" pitchFamily="34" charset="0"/>
                <a:ea typeface="Verdana" pitchFamily="34" charset="0"/>
              </a:rPr>
              <a:t>также</a:t>
            </a:r>
          </a:p>
          <a:p>
            <a:pPr algn="ctr"/>
            <a:r>
              <a:rPr lang="ru-RU" sz="1200" dirty="0" smtClean="0">
                <a:latin typeface="Verdana" pitchFamily="34" charset="0"/>
                <a:ea typeface="Verdana" pitchFamily="34" charset="0"/>
              </a:rPr>
              <a:t> </a:t>
            </a:r>
            <a:r>
              <a:rPr lang="ru-RU" sz="1200" dirty="0">
                <a:latin typeface="Verdana" pitchFamily="34" charset="0"/>
                <a:ea typeface="Verdana" pitchFamily="34" charset="0"/>
              </a:rPr>
              <a:t>для возможного замещения </a:t>
            </a:r>
            <a:r>
              <a:rPr lang="ru-RU" sz="1200" dirty="0" smtClean="0">
                <a:latin typeface="Verdana" pitchFamily="34" charset="0"/>
                <a:ea typeface="Verdana" pitchFamily="34" charset="0"/>
              </a:rPr>
              <a:t>выпадающих поступлений по </a:t>
            </a:r>
            <a:r>
              <a:rPr lang="ru-RU" sz="1200" dirty="0">
                <a:latin typeface="Verdana" pitchFamily="34" charset="0"/>
                <a:ea typeface="Verdana" pitchFamily="34" charset="0"/>
              </a:rPr>
              <a:t>непредвиденным причинам по другим доходным источникам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C526E269-452C-4028-9205-4A5498D10CCC}"/>
              </a:ext>
            </a:extLst>
          </p:cNvPr>
          <p:cNvSpPr/>
          <p:nvPr/>
        </p:nvSpPr>
        <p:spPr>
          <a:xfrm>
            <a:off x="6824704" y="979867"/>
            <a:ext cx="2914539" cy="1814570"/>
          </a:xfrm>
          <a:prstGeom prst="rect">
            <a:avLst/>
          </a:prstGeom>
          <a:solidFill>
            <a:schemeClr val="accent6">
              <a:lumMod val="20000"/>
              <a:lumOff val="80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Разработка негативного сценария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00BF5176-9137-48D3-BFEF-E304D94FC339}"/>
              </a:ext>
            </a:extLst>
          </p:cNvPr>
          <p:cNvSpPr/>
          <p:nvPr/>
        </p:nvSpPr>
        <p:spPr>
          <a:xfrm>
            <a:off x="6824704" y="3139440"/>
            <a:ext cx="2931730" cy="3616911"/>
          </a:xfrm>
          <a:prstGeom prst="rect">
            <a:avLst/>
          </a:prstGeom>
          <a:solidFill>
            <a:srgbClr val="FFFFFF">
              <a:alpha val="63137"/>
            </a:srgb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Verdana" pitchFamily="34" charset="0"/>
                <a:ea typeface="Verdana" pitchFamily="34" charset="0"/>
              </a:rPr>
              <a:t>Позволяет определить возможное снижение поступлений по отдельным видам доходных источников с целью оперативного принятия решения по замещению данных поступлений иными видами доходов, по сокращению бюджетных ассигнований </a:t>
            </a:r>
            <a:r>
              <a:rPr lang="ru-RU" sz="1400" dirty="0" smtClean="0">
                <a:latin typeface="Verdana" pitchFamily="34" charset="0"/>
                <a:ea typeface="Verdana" pitchFamily="34" charset="0"/>
              </a:rPr>
              <a:t>в целях избежания </a:t>
            </a:r>
            <a:r>
              <a:rPr lang="ru-RU" sz="1400" dirty="0">
                <a:latin typeface="Verdana" pitchFamily="34" charset="0"/>
                <a:ea typeface="Verdana" pitchFamily="34" charset="0"/>
              </a:rPr>
              <a:t>образования кредиторской задолженности и усилить контроль за поступлением платежей в городской бюджет в полном объеме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4BCFF238-1249-4C1B-9F26-E75C04CC8D89}"/>
              </a:ext>
            </a:extLst>
          </p:cNvPr>
          <p:cNvSpPr/>
          <p:nvPr/>
        </p:nvSpPr>
        <p:spPr>
          <a:xfrm>
            <a:off x="9925877" y="979866"/>
            <a:ext cx="2015395" cy="1814570"/>
          </a:xfrm>
          <a:prstGeom prst="rect">
            <a:avLst/>
          </a:prstGeom>
          <a:solidFill>
            <a:schemeClr val="accent6">
              <a:lumMod val="20000"/>
              <a:lumOff val="80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Разработка оптимального сценария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9D0E9FBD-BE68-4144-A996-CB9F154E775A}"/>
              </a:ext>
            </a:extLst>
          </p:cNvPr>
          <p:cNvSpPr/>
          <p:nvPr/>
        </p:nvSpPr>
        <p:spPr>
          <a:xfrm>
            <a:off x="9925877" y="3139440"/>
            <a:ext cx="2036103" cy="3616911"/>
          </a:xfrm>
          <a:prstGeom prst="rect">
            <a:avLst/>
          </a:prstGeom>
          <a:solidFill>
            <a:schemeClr val="bg1">
              <a:alpha val="63137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Verdana" pitchFamily="34" charset="0"/>
                <a:ea typeface="Verdana" pitchFamily="34" charset="0"/>
              </a:rPr>
              <a:t>Позволяет определить баланс рисков и возможностей  городского бюджета. Применяется </a:t>
            </a:r>
            <a:r>
              <a:rPr lang="ru-RU" sz="1400" dirty="0">
                <a:latin typeface="Verdana" pitchFamily="34" charset="0"/>
                <a:ea typeface="Verdana" pitchFamily="34" charset="0"/>
              </a:rPr>
              <a:t>для формирования городского бюджета на очередной финансовый год и плановый период</a:t>
            </a: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34430DE-3786-437D-A245-4F52EE2B28FE}" type="slidenum">
              <a:rPr lang="ru-RU" b="1" smtClean="0">
                <a:solidFill>
                  <a:schemeClr val="tx1"/>
                </a:solidFill>
                <a:latin typeface="Century Gothic" pitchFamily="34" charset="0"/>
              </a:rPr>
              <a:pPr/>
              <a:t>5</a:t>
            </a:fld>
            <a:endParaRPr lang="ru-RU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3" name="object 5"/>
          <p:cNvSpPr/>
          <p:nvPr/>
        </p:nvSpPr>
        <p:spPr>
          <a:xfrm>
            <a:off x="7912063" y="480386"/>
            <a:ext cx="3402965" cy="0"/>
          </a:xfrm>
          <a:custGeom>
            <a:avLst/>
            <a:gdLst/>
            <a:ahLst/>
            <a:cxnLst/>
            <a:rect l="l" t="t" r="r" b="b"/>
            <a:pathLst>
              <a:path w="3402965">
                <a:moveTo>
                  <a:pt x="0" y="0"/>
                </a:moveTo>
                <a:lnTo>
                  <a:pt x="3402457" y="0"/>
                </a:lnTo>
              </a:path>
            </a:pathLst>
          </a:custGeom>
          <a:ln w="19812">
            <a:solidFill>
              <a:schemeClr val="accent6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6"/>
          <p:cNvSpPr/>
          <p:nvPr/>
        </p:nvSpPr>
        <p:spPr>
          <a:xfrm>
            <a:off x="7911301" y="412568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064" y="0"/>
                </a:moveTo>
                <a:lnTo>
                  <a:pt x="0" y="0"/>
                </a:lnTo>
                <a:lnTo>
                  <a:pt x="0" y="131063"/>
                </a:lnTo>
                <a:lnTo>
                  <a:pt x="131064" y="131063"/>
                </a:lnTo>
                <a:lnTo>
                  <a:pt x="13106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11050676" y="2767077"/>
            <a:ext cx="0" cy="363654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 descr="https://upload.wikimedia.org/wikipedia/commons/thumb/2/2a/Coat_of_Arms_of_Dzerzhinsk.svg/797px-Coat_of_Arms_of_Dzerzhinsk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1150" y="63396"/>
            <a:ext cx="567298" cy="849879"/>
          </a:xfrm>
          <a:prstGeom prst="rect">
            <a:avLst/>
          </a:prstGeom>
          <a:noFill/>
        </p:spPr>
      </p:pic>
      <p:cxnSp>
        <p:nvCxnSpPr>
          <p:cNvPr id="34" name="Прямая со стрелкой 33"/>
          <p:cNvCxnSpPr/>
          <p:nvPr/>
        </p:nvCxnSpPr>
        <p:spPr>
          <a:xfrm>
            <a:off x="8290569" y="2794437"/>
            <a:ext cx="0" cy="363654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480261" y="2780789"/>
            <a:ext cx="0" cy="363654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3068800" y="2730163"/>
            <a:ext cx="0" cy="363654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1013482" y="3992520"/>
            <a:ext cx="0" cy="363654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62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5">
            <a:extLst>
              <a:ext uri="{FF2B5EF4-FFF2-40B4-BE49-F238E27FC236}">
                <a16:creationId xmlns:a16="http://schemas.microsoft.com/office/drawing/2014/main" xmlns="" id="{836FEFFF-AA81-42CC-8CA9-36F00E6E35FB}"/>
              </a:ext>
            </a:extLst>
          </p:cNvPr>
          <p:cNvSpPr txBox="1">
            <a:spLocks/>
          </p:cNvSpPr>
          <p:nvPr/>
        </p:nvSpPr>
        <p:spPr>
          <a:xfrm>
            <a:off x="641971" y="273322"/>
            <a:ext cx="7195744" cy="5365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Порядок  расчета  модельных  доходов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48800" y="6481000"/>
            <a:ext cx="2743200" cy="365125"/>
          </a:xfrm>
        </p:spPr>
        <p:txBody>
          <a:bodyPr/>
          <a:lstStyle/>
          <a:p>
            <a:fld id="{C34430DE-3786-437D-A245-4F52EE2B28FE}" type="slidenum">
              <a:rPr lang="ru-RU" b="1" smtClean="0">
                <a:solidFill>
                  <a:schemeClr val="tx1"/>
                </a:solidFill>
                <a:latin typeface="Century Gothic" pitchFamily="34" charset="0"/>
              </a:rPr>
              <a:pPr/>
              <a:t>6</a:t>
            </a:fld>
            <a:endParaRPr lang="ru-RU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9" name="object 5"/>
          <p:cNvSpPr/>
          <p:nvPr/>
        </p:nvSpPr>
        <p:spPr>
          <a:xfrm>
            <a:off x="7912063" y="480386"/>
            <a:ext cx="3402965" cy="0"/>
          </a:xfrm>
          <a:custGeom>
            <a:avLst/>
            <a:gdLst/>
            <a:ahLst/>
            <a:cxnLst/>
            <a:rect l="l" t="t" r="r" b="b"/>
            <a:pathLst>
              <a:path w="3402965">
                <a:moveTo>
                  <a:pt x="0" y="0"/>
                </a:moveTo>
                <a:lnTo>
                  <a:pt x="3402457" y="0"/>
                </a:lnTo>
              </a:path>
            </a:pathLst>
          </a:custGeom>
          <a:ln w="19812">
            <a:solidFill>
              <a:schemeClr val="accent6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/>
          <p:cNvSpPr/>
          <p:nvPr/>
        </p:nvSpPr>
        <p:spPr>
          <a:xfrm>
            <a:off x="7911301" y="412568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064" y="0"/>
                </a:moveTo>
                <a:lnTo>
                  <a:pt x="0" y="0"/>
                </a:lnTo>
                <a:lnTo>
                  <a:pt x="0" y="131063"/>
                </a:lnTo>
                <a:lnTo>
                  <a:pt x="131064" y="131063"/>
                </a:lnTo>
                <a:lnTo>
                  <a:pt x="13106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2" descr="https://upload.wikimedia.org/wikipedia/commons/thumb/2/2a/Coat_of_Arms_of_Dzerzhinsk.svg/797px-Coat_of_Arms_of_Dzerzhinsk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1150" y="63396"/>
            <a:ext cx="567298" cy="849879"/>
          </a:xfrm>
          <a:prstGeom prst="rect">
            <a:avLst/>
          </a:prstGeom>
          <a:noFill/>
        </p:spPr>
      </p:pic>
      <p:grpSp>
        <p:nvGrpSpPr>
          <p:cNvPr id="2" name="Группа 1"/>
          <p:cNvGrpSpPr/>
          <p:nvPr/>
        </p:nvGrpSpPr>
        <p:grpSpPr>
          <a:xfrm>
            <a:off x="455961" y="809897"/>
            <a:ext cx="2272540" cy="5526147"/>
            <a:chOff x="892697" y="809897"/>
            <a:chExt cx="2272540" cy="5526147"/>
          </a:xfrm>
        </p:grpSpPr>
        <p:grpSp>
          <p:nvGrpSpPr>
            <p:cNvPr id="27" name="Группа 26"/>
            <p:cNvGrpSpPr/>
            <p:nvPr/>
          </p:nvGrpSpPr>
          <p:grpSpPr>
            <a:xfrm>
              <a:off x="892697" y="809897"/>
              <a:ext cx="2272540" cy="5526147"/>
              <a:chOff x="0" y="0"/>
              <a:chExt cx="2272540" cy="5526147"/>
            </a:xfrm>
          </p:grpSpPr>
          <p:sp>
            <p:nvSpPr>
              <p:cNvPr id="28" name="Скругленный прямоугольник 27"/>
              <p:cNvSpPr/>
              <p:nvPr/>
            </p:nvSpPr>
            <p:spPr>
              <a:xfrm>
                <a:off x="0" y="0"/>
                <a:ext cx="2272540" cy="5526147"/>
              </a:xfrm>
              <a:prstGeom prst="roundRect">
                <a:avLst>
                  <a:gd name="adj" fmla="val 10000"/>
                </a:avLst>
              </a:prstGeom>
              <a:solidFill>
                <a:srgbClr val="A9D18E">
                  <a:alpha val="52941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Скругленный прямоугольник 4"/>
              <p:cNvSpPr/>
              <p:nvPr/>
            </p:nvSpPr>
            <p:spPr>
              <a:xfrm>
                <a:off x="0" y="2210458"/>
                <a:ext cx="2272540" cy="221045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0904" tIns="120904" rIns="120904" bIns="120904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700" b="1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1. </a:t>
                </a:r>
                <a:r>
                  <a:rPr lang="ru-RU" sz="1700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Заполнение администратора-ми </a:t>
                </a:r>
                <a:r>
                  <a:rPr lang="ru-RU" sz="1700" kern="12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доходов </a:t>
                </a:r>
                <a:r>
                  <a:rPr lang="en-US" sz="1700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(</a:t>
                </a:r>
                <a:r>
                  <a:rPr lang="ru-RU" sz="1700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получение от МИ ФНС) унифицирован-</a:t>
                </a:r>
                <a:r>
                  <a:rPr lang="ru-RU" sz="1700" kern="1200" dirty="0" err="1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ных</a:t>
                </a:r>
                <a:r>
                  <a:rPr lang="ru-RU" sz="1700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 форм</a:t>
                </a:r>
                <a:r>
                  <a:rPr lang="en-US" sz="1700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 </a:t>
                </a:r>
                <a:r>
                  <a:rPr lang="ru-RU" sz="1700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для </a:t>
                </a:r>
                <a:r>
                  <a:rPr lang="ru-RU" sz="1700" kern="12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расчета каждого вида доходов (базовый сценарий</a:t>
                </a:r>
                <a:r>
                  <a:rPr lang="ru-RU" sz="1700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)</a:t>
                </a:r>
              </a:p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kern="12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kern="1200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</p:txBody>
          </p:sp>
        </p:grpSp>
        <p:sp>
          <p:nvSpPr>
            <p:cNvPr id="30" name="Овал 29" descr="Контрольный список справа налево"/>
            <p:cNvSpPr/>
            <p:nvPr/>
          </p:nvSpPr>
          <p:spPr>
            <a:xfrm>
              <a:off x="1446666" y="907496"/>
              <a:ext cx="1187356" cy="1194259"/>
            </a:xfrm>
            <a:prstGeom prst="ellipse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lc="http://schemas.openxmlformats.org/drawingml/2006/lockedCanvas" xmlns="" xmlns:asvg="http://schemas.microsoft.com/office/drawing/2016/SVG/main" xmlns:dgm="http://schemas.openxmlformats.org/drawingml/2006/diagram" r:embed="rId4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3" name="Группа 2"/>
          <p:cNvGrpSpPr/>
          <p:nvPr/>
        </p:nvGrpSpPr>
        <p:grpSpPr>
          <a:xfrm>
            <a:off x="3377703" y="832891"/>
            <a:ext cx="2340707" cy="5526147"/>
            <a:chOff x="3473239" y="832891"/>
            <a:chExt cx="2340707" cy="5526147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3473239" y="832891"/>
              <a:ext cx="2340707" cy="5526147"/>
              <a:chOff x="2931535" y="0"/>
              <a:chExt cx="2843516" cy="5526147"/>
            </a:xfrm>
          </p:grpSpPr>
          <p:sp>
            <p:nvSpPr>
              <p:cNvPr id="32" name="Скругленный прямоугольник 31"/>
              <p:cNvSpPr/>
              <p:nvPr/>
            </p:nvSpPr>
            <p:spPr>
              <a:xfrm>
                <a:off x="2931535" y="0"/>
                <a:ext cx="2843516" cy="5526147"/>
              </a:xfrm>
              <a:prstGeom prst="roundRect">
                <a:avLst>
                  <a:gd name="adj" fmla="val 10000"/>
                </a:avLst>
              </a:prstGeom>
              <a:solidFill>
                <a:srgbClr val="A9D18E">
                  <a:alpha val="52941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Скругленный прямоугольник 4"/>
              <p:cNvSpPr/>
              <p:nvPr/>
            </p:nvSpPr>
            <p:spPr>
              <a:xfrm>
                <a:off x="2931535" y="2210458"/>
                <a:ext cx="2843516" cy="221045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0904" tIns="120904" rIns="120904" bIns="120904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700" kern="12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700" b="1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2. </a:t>
                </a:r>
                <a:r>
                  <a:rPr lang="ru-RU" sz="1700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Определение </a:t>
                </a:r>
                <a:r>
                  <a:rPr lang="ru-RU" sz="1700" kern="12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критерия развития и критерия риска для каждого вида доходов в зависимости от факторов, имеющих место быть, исходя из общей стратегии развития города, области  </a:t>
                </a:r>
                <a:r>
                  <a:rPr lang="ru-RU" sz="1600" b="1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(влияние </a:t>
                </a:r>
                <a:r>
                  <a:rPr lang="ru-RU" sz="1600" b="1" kern="1200" dirty="0" err="1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макроэкономич-еских</a:t>
                </a:r>
                <a:r>
                  <a:rPr lang="ru-RU" sz="1600" b="1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 показателей)</a:t>
                </a:r>
                <a:endParaRPr lang="ru-RU" sz="1700" b="1" kern="1200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</p:txBody>
          </p:sp>
        </p:grpSp>
        <p:sp>
          <p:nvSpPr>
            <p:cNvPr id="34" name="Овал 33" descr="Исследование"/>
            <p:cNvSpPr/>
            <p:nvPr/>
          </p:nvSpPr>
          <p:spPr>
            <a:xfrm>
              <a:off x="4049914" y="954218"/>
              <a:ext cx="1187356" cy="1188480"/>
            </a:xfrm>
            <a:prstGeom prst="ellipse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lc="http://schemas.openxmlformats.org/drawingml/2006/lockedCanvas" xmlns="" xmlns:asvg="http://schemas.microsoft.com/office/drawing/2016/SVG/main" xmlns:dgm="http://schemas.openxmlformats.org/drawingml/2006/diagram" r:embed="rId6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4" name="Группа 3"/>
          <p:cNvGrpSpPr/>
          <p:nvPr/>
        </p:nvGrpSpPr>
        <p:grpSpPr>
          <a:xfrm>
            <a:off x="6380215" y="832891"/>
            <a:ext cx="2327059" cy="5526147"/>
            <a:chOff x="6175495" y="832891"/>
            <a:chExt cx="2327059" cy="5526147"/>
          </a:xfrm>
        </p:grpSpPr>
        <p:grpSp>
          <p:nvGrpSpPr>
            <p:cNvPr id="35" name="Группа 34"/>
            <p:cNvGrpSpPr/>
            <p:nvPr/>
          </p:nvGrpSpPr>
          <p:grpSpPr>
            <a:xfrm>
              <a:off x="6175495" y="832891"/>
              <a:ext cx="2327059" cy="5526147"/>
              <a:chOff x="5877930" y="0"/>
              <a:chExt cx="2843516" cy="5526147"/>
            </a:xfrm>
          </p:grpSpPr>
          <p:sp>
            <p:nvSpPr>
              <p:cNvPr id="36" name="Скругленный прямоугольник 35"/>
              <p:cNvSpPr/>
              <p:nvPr/>
            </p:nvSpPr>
            <p:spPr>
              <a:xfrm>
                <a:off x="5877930" y="0"/>
                <a:ext cx="2843516" cy="5526147"/>
              </a:xfrm>
              <a:prstGeom prst="roundRect">
                <a:avLst>
                  <a:gd name="adj" fmla="val 10000"/>
                </a:avLst>
              </a:prstGeom>
              <a:solidFill>
                <a:srgbClr val="C5E0B4">
                  <a:alpha val="52941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7" name="Скругленный прямоугольник 4"/>
              <p:cNvSpPr/>
              <p:nvPr/>
            </p:nvSpPr>
            <p:spPr>
              <a:xfrm>
                <a:off x="5877930" y="2210458"/>
                <a:ext cx="2843516" cy="221045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0904" tIns="120904" rIns="120904" bIns="120904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700" b="1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3. </a:t>
                </a:r>
                <a:r>
                  <a:rPr lang="ru-RU" sz="1700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Расчет </a:t>
                </a:r>
                <a:r>
                  <a:rPr lang="ru-RU" sz="1700" kern="12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позитивного и негативного сценариев поступлений доходов в городской </a:t>
                </a:r>
                <a:r>
                  <a:rPr lang="ru-RU" sz="1700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бюджет</a:t>
                </a:r>
              </a:p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700" kern="12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700" kern="12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700" kern="12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</p:txBody>
          </p:sp>
        </p:grpSp>
        <p:sp>
          <p:nvSpPr>
            <p:cNvPr id="38" name="Овал 37" descr="Линейчатая диаграмма"/>
            <p:cNvSpPr/>
            <p:nvPr/>
          </p:nvSpPr>
          <p:spPr>
            <a:xfrm>
              <a:off x="6724707" y="1056535"/>
              <a:ext cx="1187356" cy="1147537"/>
            </a:xfrm>
            <a:prstGeom prst="ellipse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lc="http://schemas.openxmlformats.org/drawingml/2006/lockedCanvas" xmlns="" xmlns:asvg="http://schemas.microsoft.com/office/drawing/2016/SVG/main" xmlns:dgm="http://schemas.openxmlformats.org/drawingml/2006/diagram" r:embed="rId8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6" name="Группа 5"/>
          <p:cNvGrpSpPr/>
          <p:nvPr/>
        </p:nvGrpSpPr>
        <p:grpSpPr>
          <a:xfrm>
            <a:off x="9382730" y="886357"/>
            <a:ext cx="2165970" cy="5526147"/>
            <a:chOff x="8795866" y="886357"/>
            <a:chExt cx="2165970" cy="5526147"/>
          </a:xfrm>
        </p:grpSpPr>
        <p:grpSp>
          <p:nvGrpSpPr>
            <p:cNvPr id="39" name="Группа 38"/>
            <p:cNvGrpSpPr/>
            <p:nvPr/>
          </p:nvGrpSpPr>
          <p:grpSpPr>
            <a:xfrm>
              <a:off x="8795866" y="886357"/>
              <a:ext cx="2165970" cy="5526147"/>
              <a:chOff x="8789179" y="0"/>
              <a:chExt cx="2843516" cy="5526147"/>
            </a:xfrm>
          </p:grpSpPr>
          <p:sp>
            <p:nvSpPr>
              <p:cNvPr id="40" name="Скругленный прямоугольник 39"/>
              <p:cNvSpPr/>
              <p:nvPr/>
            </p:nvSpPr>
            <p:spPr>
              <a:xfrm>
                <a:off x="8789179" y="0"/>
                <a:ext cx="2843516" cy="5526147"/>
              </a:xfrm>
              <a:prstGeom prst="roundRect">
                <a:avLst>
                  <a:gd name="adj" fmla="val 10000"/>
                </a:avLst>
              </a:prstGeom>
              <a:solidFill>
                <a:srgbClr val="A9D18E">
                  <a:alpha val="52941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1" name="Скругленный прямоугольник 4"/>
              <p:cNvSpPr/>
              <p:nvPr/>
            </p:nvSpPr>
            <p:spPr>
              <a:xfrm>
                <a:off x="8789179" y="2210458"/>
                <a:ext cx="2843516" cy="221045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0904" tIns="120904" rIns="120904" bIns="120904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700" b="1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4. </a:t>
                </a:r>
                <a:r>
                  <a:rPr lang="ru-RU" sz="1700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Определение </a:t>
                </a:r>
                <a:r>
                  <a:rPr lang="ru-RU" sz="1700" kern="12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оптимального сценария поступлений доходов в городской </a:t>
                </a:r>
                <a:r>
                  <a:rPr lang="ru-RU" sz="1700" kern="12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</a:rPr>
                  <a:t>бюджет</a:t>
                </a:r>
              </a:p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kern="12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kern="12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800" kern="1200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</a:endParaRPr>
              </a:p>
            </p:txBody>
          </p:sp>
        </p:grpSp>
        <p:sp>
          <p:nvSpPr>
            <p:cNvPr id="42" name="Овал 41" descr="В яблочко"/>
            <p:cNvSpPr/>
            <p:nvPr/>
          </p:nvSpPr>
          <p:spPr>
            <a:xfrm>
              <a:off x="9285173" y="1077570"/>
              <a:ext cx="1187356" cy="1126502"/>
            </a:xfrm>
            <a:prstGeom prst="ellipse">
              <a:avLst/>
            </a:prstGeom>
            <a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lc="http://schemas.openxmlformats.org/drawingml/2006/lockedCanvas" xmlns="" xmlns:asvg="http://schemas.microsoft.com/office/drawing/2016/SVG/main" xmlns:dgm="http://schemas.openxmlformats.org/drawingml/2006/diagram" r:embed="rId1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7" name="Стрелка вправо 6"/>
          <p:cNvSpPr/>
          <p:nvPr/>
        </p:nvSpPr>
        <p:spPr>
          <a:xfrm>
            <a:off x="2728501" y="3316406"/>
            <a:ext cx="649202" cy="6550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>
            <a:off x="5718410" y="3321883"/>
            <a:ext cx="649202" cy="6550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>
            <a:off x="8707274" y="3321883"/>
            <a:ext cx="649202" cy="6550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73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22522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5">
            <a:extLst>
              <a:ext uri="{FF2B5EF4-FFF2-40B4-BE49-F238E27FC236}">
                <a16:creationId xmlns:a16="http://schemas.microsoft.com/office/drawing/2014/main" xmlns="" id="{3A3753A2-CB4A-4238-BDED-AECF6F948E9E}"/>
              </a:ext>
            </a:extLst>
          </p:cNvPr>
          <p:cNvSpPr txBox="1">
            <a:spLocks/>
          </p:cNvSpPr>
          <p:nvPr/>
        </p:nvSpPr>
        <p:spPr>
          <a:xfrm>
            <a:off x="72223" y="60272"/>
            <a:ext cx="9203721" cy="4657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Источники показателей налоговых доходов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34430DE-3786-437D-A245-4F52EE2B28FE}" type="slidenum">
              <a:rPr lang="ru-RU" b="1" smtClean="0">
                <a:solidFill>
                  <a:schemeClr val="tx1"/>
                </a:solidFill>
                <a:latin typeface="Century Gothic" pitchFamily="34" charset="0"/>
              </a:rPr>
              <a:pPr/>
              <a:t>7</a:t>
            </a:fld>
            <a:endParaRPr lang="ru-RU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095898" y="434085"/>
            <a:ext cx="5212080" cy="584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Формы налоговой отчетности</a:t>
            </a:r>
            <a:endParaRPr lang="ru-RU" sz="2000" b="1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152400" y="1031933"/>
            <a:ext cx="11938000" cy="5317119"/>
            <a:chOff x="152400" y="1345837"/>
            <a:chExt cx="11938000" cy="5317119"/>
          </a:xfrm>
        </p:grpSpPr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xmlns="" id="{C4E9B14C-7681-4707-9E71-2B5B4637DDA9}"/>
                </a:ext>
              </a:extLst>
            </p:cNvPr>
            <p:cNvSpPr/>
            <p:nvPr/>
          </p:nvSpPr>
          <p:spPr>
            <a:xfrm>
              <a:off x="152400" y="1345837"/>
              <a:ext cx="2659039" cy="3683363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62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>
                <a:buFontTx/>
                <a:buChar char="-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</a:rPr>
                <a:t> Отчет о налоговой базе и структуре начислений по расчету сумм налога на доходы физических лиц  </a:t>
              </a:r>
            </a:p>
            <a:p>
              <a:pPr algn="just"/>
              <a:r>
                <a:rPr lang="ru-RU" sz="1200" b="1" dirty="0" smtClean="0">
                  <a:solidFill>
                    <a:schemeClr val="accent6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</a:rPr>
                <a:t>(7-НДФЛ)</a:t>
              </a:r>
            </a:p>
            <a:p>
              <a:pPr algn="just">
                <a:buFontTx/>
                <a:buChar char="-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</a:rPr>
                <a:t> Отчет о налоговой базе и структуре начислений по налогу на доходы физических лиц, удерживаемому налоговыми агентами </a:t>
              </a:r>
            </a:p>
            <a:p>
              <a:pPr algn="just"/>
              <a:r>
                <a:rPr lang="ru-RU" sz="1200" b="1" dirty="0" smtClean="0">
                  <a:solidFill>
                    <a:schemeClr val="accent6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</a:rPr>
                <a:t>(5-НДФЛ</a:t>
              </a:r>
              <a:r>
                <a:rPr lang="ru-RU" sz="1200" dirty="0" smtClean="0">
                  <a:solidFill>
                    <a:schemeClr val="accent6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</a:rPr>
                <a:t>)</a:t>
              </a:r>
            </a:p>
            <a:p>
              <a:pPr algn="just"/>
              <a:r>
                <a:rPr lang="ru-RU" sz="1200" b="1" dirty="0" smtClean="0">
                  <a:latin typeface="Verdana" pitchFamily="34" charset="0"/>
                  <a:ea typeface="Verdana" pitchFamily="34" charset="0"/>
                </a:rPr>
                <a:t>- 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</a:rPr>
                <a:t>Отчет о начислении и поступлении налогов, сборов и иных обязательных платежей в бюджетную систему Российской Федерации </a:t>
              </a:r>
              <a:r>
                <a:rPr lang="ru-RU" sz="1200" b="1" dirty="0" smtClean="0">
                  <a:solidFill>
                    <a:schemeClr val="accent6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</a:rPr>
                <a:t>(1-НМ)</a:t>
              </a:r>
            </a:p>
          </p:txBody>
        </p:sp>
        <p:sp>
          <p:nvSpPr>
            <p:cNvPr id="33" name="Прямоугольник 32">
              <a:extLst>
                <a:ext uri="{FF2B5EF4-FFF2-40B4-BE49-F238E27FC236}">
                  <a16:creationId xmlns:a16="http://schemas.microsoft.com/office/drawing/2014/main" xmlns="" id="{7AFD52B9-FB9E-4367-A102-D32B55583649}"/>
                </a:ext>
              </a:extLst>
            </p:cNvPr>
            <p:cNvSpPr/>
            <p:nvPr/>
          </p:nvSpPr>
          <p:spPr>
            <a:xfrm>
              <a:off x="152400" y="5697756"/>
              <a:ext cx="2659039" cy="965200"/>
            </a:xfrm>
            <a:prstGeom prst="rect">
              <a:avLst/>
            </a:prstGeom>
            <a:solidFill>
              <a:srgbClr val="FFFFFF">
                <a:alpha val="63137"/>
              </a:srgb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500" dirty="0" smtClean="0">
                  <a:latin typeface="Verdana" pitchFamily="34" charset="0"/>
                  <a:ea typeface="Verdana" pitchFamily="34" charset="0"/>
                </a:rPr>
                <a:t>Налог на доходы физических лиц</a:t>
              </a:r>
              <a:endParaRPr lang="ru-RU" sz="1500" dirty="0">
                <a:latin typeface="Verdana" pitchFamily="34" charset="0"/>
                <a:ea typeface="Verdana" pitchFamily="34" charset="0"/>
              </a:endParaRPr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xmlns="" id="{4BCFF238-1249-4C1B-9F26-E75C04CC8D89}"/>
                </a:ext>
              </a:extLst>
            </p:cNvPr>
            <p:cNvSpPr/>
            <p:nvPr/>
          </p:nvSpPr>
          <p:spPr>
            <a:xfrm>
              <a:off x="3095898" y="1345837"/>
              <a:ext cx="2060813" cy="3010263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63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>
                <a:buFontTx/>
                <a:buChar char="-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</a:rPr>
                <a:t> Отчет о налоговой базе и структуре начислений по налогу, уплачиваемому в связи с применением упрощенной системы налогообложения </a:t>
              </a:r>
            </a:p>
            <a:p>
              <a:pPr algn="just"/>
              <a:r>
                <a:rPr lang="ru-RU" sz="1200" b="1" dirty="0" smtClean="0">
                  <a:solidFill>
                    <a:schemeClr val="accent6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</a:rPr>
                <a:t>(5-УСН)</a:t>
              </a:r>
            </a:p>
            <a:p>
              <a:pPr algn="just"/>
              <a:r>
                <a:rPr lang="ru-RU" sz="1200" dirty="0" smtClean="0">
                  <a:latin typeface="Verdana" pitchFamily="34" charset="0"/>
                  <a:ea typeface="Verdana" pitchFamily="34" charset="0"/>
                </a:rPr>
                <a:t>- Отчет о начислении и поступлении налогов, сборов и иных обязательных платежей в бюджетную систему Российской Федерации </a:t>
              </a:r>
              <a:r>
                <a:rPr lang="ru-RU" sz="1200" b="1" dirty="0" smtClean="0">
                  <a:solidFill>
                    <a:schemeClr val="accent6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</a:rPr>
                <a:t>(1-НМ)</a:t>
              </a:r>
              <a:endParaRPr lang="ru-RU" sz="1200" b="1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</a:endParaRPr>
            </a:p>
          </p:txBody>
        </p:sp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xmlns="" id="{97661335-1BC1-4218-9193-ADDFD400F4BE}"/>
                </a:ext>
              </a:extLst>
            </p:cNvPr>
            <p:cNvSpPr/>
            <p:nvPr/>
          </p:nvSpPr>
          <p:spPr>
            <a:xfrm>
              <a:off x="3124711" y="5697756"/>
              <a:ext cx="2032000" cy="951552"/>
            </a:xfrm>
            <a:prstGeom prst="rect">
              <a:avLst/>
            </a:prstGeom>
            <a:solidFill>
              <a:srgbClr val="FFFFFF">
                <a:alpha val="63137"/>
              </a:srgb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500" dirty="0" smtClean="0">
                  <a:latin typeface="Verdana" pitchFamily="34" charset="0"/>
                  <a:ea typeface="Verdana" pitchFamily="34" charset="0"/>
                </a:rPr>
                <a:t>Упрощенная система налогообложения </a:t>
              </a:r>
              <a:endParaRPr lang="ru-RU" sz="1500" dirty="0">
                <a:latin typeface="Verdana" pitchFamily="34" charset="0"/>
                <a:ea typeface="Verdana" pitchFamily="34" charset="0"/>
              </a:endParaRPr>
            </a:p>
          </p:txBody>
        </p:sp>
        <p:sp>
          <p:nvSpPr>
            <p:cNvPr id="48" name="Прямоугольник 47">
              <a:extLst>
                <a:ext uri="{FF2B5EF4-FFF2-40B4-BE49-F238E27FC236}">
                  <a16:creationId xmlns:a16="http://schemas.microsoft.com/office/drawing/2014/main" xmlns="" id="{4BCFF238-1249-4C1B-9F26-E75C04CC8D89}"/>
                </a:ext>
              </a:extLst>
            </p:cNvPr>
            <p:cNvSpPr/>
            <p:nvPr/>
          </p:nvSpPr>
          <p:spPr>
            <a:xfrm>
              <a:off x="5540987" y="1345837"/>
              <a:ext cx="2209610" cy="3553715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63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>
                <a:buFontTx/>
                <a:buChar char="-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</a:rPr>
                <a:t> Отчет о количестве индивидуальных предпринимателей, применяющих патентную систему налогообложения, и выданных патентов на право применения видов предпринимательской деятельности</a:t>
              </a:r>
            </a:p>
            <a:p>
              <a:pPr algn="just"/>
              <a:r>
                <a:rPr lang="ru-RU" sz="1200" b="1" dirty="0" smtClean="0">
                  <a:solidFill>
                    <a:schemeClr val="accent6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</a:rPr>
                <a:t>(1-Патент)</a:t>
              </a:r>
            </a:p>
            <a:p>
              <a:pPr algn="just">
                <a:buFontTx/>
                <a:buChar char="-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</a:rPr>
                <a:t> Отчет о начислении и поступлении налогов, сборов и иных обязательных платежей в бюджетную систему Российской Федерации </a:t>
              </a:r>
              <a:r>
                <a:rPr lang="ru-RU" sz="1200" b="1" dirty="0" smtClean="0">
                  <a:solidFill>
                    <a:schemeClr val="accent6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</a:rPr>
                <a:t>(1-НМ)</a:t>
              </a:r>
              <a:endParaRPr lang="ru-RU" sz="1200" b="1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</a:endParaRPr>
            </a:p>
          </p:txBody>
        </p:sp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xmlns="" id="{97661335-1BC1-4218-9193-ADDFD400F4BE}"/>
                </a:ext>
              </a:extLst>
            </p:cNvPr>
            <p:cNvSpPr/>
            <p:nvPr/>
          </p:nvSpPr>
          <p:spPr>
            <a:xfrm>
              <a:off x="5540987" y="5697756"/>
              <a:ext cx="2209609" cy="951552"/>
            </a:xfrm>
            <a:prstGeom prst="rect">
              <a:avLst/>
            </a:prstGeom>
            <a:solidFill>
              <a:srgbClr val="FFFFFF">
                <a:alpha val="63137"/>
              </a:srgb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500" dirty="0" smtClean="0">
                  <a:latin typeface="Verdana" pitchFamily="34" charset="0"/>
                  <a:ea typeface="Verdana" pitchFamily="34" charset="0"/>
                </a:rPr>
                <a:t>Патентная система налогообложения</a:t>
              </a:r>
              <a:endParaRPr lang="ru-RU" sz="1500" dirty="0">
                <a:latin typeface="Verdana" pitchFamily="34" charset="0"/>
                <a:ea typeface="Verdana" pitchFamily="34" charset="0"/>
              </a:endParaRPr>
            </a:p>
          </p:txBody>
        </p:sp>
        <p:sp>
          <p:nvSpPr>
            <p:cNvPr id="52" name="Прямоугольник 51">
              <a:extLst>
                <a:ext uri="{FF2B5EF4-FFF2-40B4-BE49-F238E27FC236}">
                  <a16:creationId xmlns:a16="http://schemas.microsoft.com/office/drawing/2014/main" xmlns="" id="{4BCFF238-1249-4C1B-9F26-E75C04CC8D89}"/>
                </a:ext>
              </a:extLst>
            </p:cNvPr>
            <p:cNvSpPr/>
            <p:nvPr/>
          </p:nvSpPr>
          <p:spPr>
            <a:xfrm>
              <a:off x="7988676" y="1345837"/>
              <a:ext cx="1435100" cy="2159363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63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latin typeface="Verdana" pitchFamily="34" charset="0"/>
                  <a:ea typeface="Verdana" pitchFamily="34" charset="0"/>
                </a:rPr>
                <a:t>Отчет о налоговой базе и структуре начислений по единому 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</a:rPr>
                <a:t>сельскохозяй</a:t>
              </a:r>
              <a:r>
                <a:rPr lang="en-US" sz="1200" dirty="0" smtClean="0">
                  <a:latin typeface="Verdana" pitchFamily="34" charset="0"/>
                  <a:ea typeface="Verdana" pitchFamily="34" charset="0"/>
                </a:rPr>
                <a:t>-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</a:rPr>
                <a:t>ственному 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</a:rPr>
                <a:t>налогу </a:t>
              </a:r>
            </a:p>
            <a:p>
              <a:pPr algn="ctr"/>
              <a:r>
                <a:rPr lang="ru-RU" sz="1200" b="1" dirty="0" smtClean="0">
                  <a:solidFill>
                    <a:schemeClr val="accent6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</a:rPr>
                <a:t>(5-ЕСХН)</a:t>
              </a:r>
              <a:endParaRPr lang="ru-RU" sz="1200" b="1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</a:endParaRPr>
            </a:p>
          </p:txBody>
        </p:sp>
        <p:sp>
          <p:nvSpPr>
            <p:cNvPr id="54" name="Прямоугольник 53">
              <a:extLst>
                <a:ext uri="{FF2B5EF4-FFF2-40B4-BE49-F238E27FC236}">
                  <a16:creationId xmlns:a16="http://schemas.microsoft.com/office/drawing/2014/main" xmlns="" id="{97661335-1BC1-4218-9193-ADDFD400F4BE}"/>
                </a:ext>
              </a:extLst>
            </p:cNvPr>
            <p:cNvSpPr/>
            <p:nvPr/>
          </p:nvSpPr>
          <p:spPr>
            <a:xfrm>
              <a:off x="7988677" y="5697756"/>
              <a:ext cx="1435100" cy="951552"/>
            </a:xfrm>
            <a:prstGeom prst="rect">
              <a:avLst/>
            </a:prstGeom>
            <a:solidFill>
              <a:srgbClr val="FFFFFF">
                <a:alpha val="63137"/>
              </a:srgb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500" dirty="0" smtClean="0">
                  <a:latin typeface="Verdana" pitchFamily="34" charset="0"/>
                  <a:ea typeface="Verdana" pitchFamily="34" charset="0"/>
                </a:rPr>
                <a:t>Единый </a:t>
              </a:r>
              <a:r>
                <a:rPr lang="ru-RU" sz="1500" dirty="0" err="1" smtClean="0">
                  <a:latin typeface="Verdana" pitchFamily="34" charset="0"/>
                  <a:ea typeface="Verdana" pitchFamily="34" charset="0"/>
                </a:rPr>
                <a:t>сельскохоз</a:t>
              </a:r>
              <a:r>
                <a:rPr lang="ru-RU" sz="1500" dirty="0" smtClean="0">
                  <a:latin typeface="Verdana" pitchFamily="34" charset="0"/>
                  <a:ea typeface="Verdana" pitchFamily="34" charset="0"/>
                </a:rPr>
                <a:t>. налог</a:t>
              </a:r>
              <a:endParaRPr lang="ru-RU" sz="1500" dirty="0">
                <a:latin typeface="Verdana" pitchFamily="34" charset="0"/>
                <a:ea typeface="Verdana" pitchFamily="34" charset="0"/>
              </a:endParaRPr>
            </a:p>
          </p:txBody>
        </p:sp>
        <p:sp>
          <p:nvSpPr>
            <p:cNvPr id="55" name="Прямоугольник 54">
              <a:extLst>
                <a:ext uri="{FF2B5EF4-FFF2-40B4-BE49-F238E27FC236}">
                  <a16:creationId xmlns:a16="http://schemas.microsoft.com/office/drawing/2014/main" xmlns="" id="{0BC8E57F-F1D3-44AB-A99B-4CF2DCCABC98}"/>
                </a:ext>
              </a:extLst>
            </p:cNvPr>
            <p:cNvSpPr/>
            <p:nvPr/>
          </p:nvSpPr>
          <p:spPr>
            <a:xfrm>
              <a:off x="9753600" y="1345837"/>
              <a:ext cx="2336800" cy="2057763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63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>
                <a:buFontTx/>
                <a:buChar char="-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</a:rPr>
                <a:t> Отчет о налоговой базе и структуре начислений по местным налогам  </a:t>
              </a:r>
            </a:p>
            <a:p>
              <a:pPr algn="just"/>
              <a:r>
                <a:rPr lang="ru-RU" sz="1200" b="1" dirty="0" smtClean="0">
                  <a:solidFill>
                    <a:schemeClr val="accent6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</a:rPr>
                <a:t>(5-МН)</a:t>
              </a:r>
            </a:p>
            <a:p>
              <a:pPr algn="just">
                <a:buFontTx/>
                <a:buChar char="-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</a:rPr>
                <a:t> Отчет о начислении и поступлении налогов, сборов и иных обязательных платежей в бюджетную систему Российской Федерации</a:t>
              </a:r>
            </a:p>
            <a:p>
              <a:pPr algn="just"/>
              <a:r>
                <a:rPr lang="ru-RU" sz="1200" dirty="0" smtClean="0">
                  <a:solidFill>
                    <a:schemeClr val="accent6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</a:rPr>
                <a:t> </a:t>
              </a:r>
              <a:r>
                <a:rPr lang="ru-RU" sz="1200" b="1" dirty="0" smtClean="0">
                  <a:solidFill>
                    <a:schemeClr val="accent6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</a:rPr>
                <a:t>(1-НМ)</a:t>
              </a:r>
              <a:endParaRPr lang="ru-RU" sz="1200" b="1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</a:endParaRPr>
            </a:p>
          </p:txBody>
        </p:sp>
        <p:sp>
          <p:nvSpPr>
            <p:cNvPr id="56" name="Прямоугольник 55">
              <a:extLst>
                <a:ext uri="{FF2B5EF4-FFF2-40B4-BE49-F238E27FC236}">
                  <a16:creationId xmlns:a16="http://schemas.microsoft.com/office/drawing/2014/main" xmlns="" id="{97661335-1BC1-4218-9193-ADDFD400F4BE}"/>
                </a:ext>
              </a:extLst>
            </p:cNvPr>
            <p:cNvSpPr/>
            <p:nvPr/>
          </p:nvSpPr>
          <p:spPr>
            <a:xfrm>
              <a:off x="9377832" y="4356100"/>
              <a:ext cx="1442567" cy="711200"/>
            </a:xfrm>
            <a:prstGeom prst="rect">
              <a:avLst/>
            </a:prstGeom>
            <a:solidFill>
              <a:srgbClr val="FFFFFF">
                <a:alpha val="63137"/>
              </a:srgb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500" dirty="0" smtClean="0">
                  <a:latin typeface="Verdana" pitchFamily="34" charset="0"/>
                  <a:ea typeface="Verdana" pitchFamily="34" charset="0"/>
                </a:rPr>
                <a:t>Земельный налог</a:t>
              </a:r>
              <a:endParaRPr lang="ru-RU" sz="1500" dirty="0">
                <a:latin typeface="Verdana" pitchFamily="34" charset="0"/>
                <a:ea typeface="Verdana" pitchFamily="34" charset="0"/>
              </a:endParaRPr>
            </a:p>
          </p:txBody>
        </p:sp>
        <p:sp>
          <p:nvSpPr>
            <p:cNvPr id="58" name="Прямоугольник 57">
              <a:extLst>
                <a:ext uri="{FF2B5EF4-FFF2-40B4-BE49-F238E27FC236}">
                  <a16:creationId xmlns:a16="http://schemas.microsoft.com/office/drawing/2014/main" xmlns="" id="{97661335-1BC1-4218-9193-ADDFD400F4BE}"/>
                </a:ext>
              </a:extLst>
            </p:cNvPr>
            <p:cNvSpPr/>
            <p:nvPr/>
          </p:nvSpPr>
          <p:spPr>
            <a:xfrm>
              <a:off x="9753600" y="5672356"/>
              <a:ext cx="2336800" cy="952500"/>
            </a:xfrm>
            <a:prstGeom prst="rect">
              <a:avLst/>
            </a:prstGeom>
            <a:solidFill>
              <a:srgbClr val="FFFFFF">
                <a:alpha val="63137"/>
              </a:srgb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500" dirty="0" smtClean="0">
                  <a:latin typeface="Verdana" pitchFamily="34" charset="0"/>
                  <a:ea typeface="Verdana" pitchFamily="34" charset="0"/>
                </a:rPr>
                <a:t>Налог на имущество физических лиц</a:t>
              </a:r>
              <a:endParaRPr lang="ru-RU" sz="1500" dirty="0">
                <a:latin typeface="Verdana" pitchFamily="34" charset="0"/>
                <a:ea typeface="Verdana" pitchFamily="34" charset="0"/>
              </a:endParaRPr>
            </a:p>
          </p:txBody>
        </p:sp>
        <p:cxnSp>
          <p:nvCxnSpPr>
            <p:cNvPr id="28" name="Прямая со стрелкой 27"/>
            <p:cNvCxnSpPr>
              <a:stCxn id="31" idx="2"/>
              <a:endCxn id="33" idx="0"/>
            </p:cNvCxnSpPr>
            <p:nvPr/>
          </p:nvCxnSpPr>
          <p:spPr>
            <a:xfrm>
              <a:off x="1481920" y="5029200"/>
              <a:ext cx="0" cy="668556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>
              <a:stCxn id="37" idx="2"/>
              <a:endCxn id="41" idx="0"/>
            </p:cNvCxnSpPr>
            <p:nvPr/>
          </p:nvCxnSpPr>
          <p:spPr>
            <a:xfrm>
              <a:off x="4126305" y="4356100"/>
              <a:ext cx="14406" cy="1341656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>
              <a:stCxn id="48" idx="2"/>
              <a:endCxn id="50" idx="0"/>
            </p:cNvCxnSpPr>
            <p:nvPr/>
          </p:nvCxnSpPr>
          <p:spPr>
            <a:xfrm>
              <a:off x="6645792" y="4899552"/>
              <a:ext cx="0" cy="798204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>
              <a:stCxn id="52" idx="2"/>
              <a:endCxn id="54" idx="0"/>
            </p:cNvCxnSpPr>
            <p:nvPr/>
          </p:nvCxnSpPr>
          <p:spPr>
            <a:xfrm>
              <a:off x="8706226" y="3505200"/>
              <a:ext cx="1" cy="2192556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>
              <a:stCxn id="55" idx="2"/>
              <a:endCxn id="58" idx="0"/>
            </p:cNvCxnSpPr>
            <p:nvPr/>
          </p:nvCxnSpPr>
          <p:spPr>
            <a:xfrm>
              <a:off x="10922000" y="3403600"/>
              <a:ext cx="0" cy="2268756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 стрелкой 59"/>
            <p:cNvCxnSpPr>
              <a:stCxn id="55" idx="2"/>
            </p:cNvCxnSpPr>
            <p:nvPr/>
          </p:nvCxnSpPr>
          <p:spPr>
            <a:xfrm flipH="1">
              <a:off x="10242576" y="3403600"/>
              <a:ext cx="679424" cy="952500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object 5"/>
          <p:cNvSpPr/>
          <p:nvPr/>
        </p:nvSpPr>
        <p:spPr>
          <a:xfrm>
            <a:off x="9117874" y="404949"/>
            <a:ext cx="2249405" cy="49309"/>
          </a:xfrm>
          <a:custGeom>
            <a:avLst/>
            <a:gdLst/>
            <a:ahLst/>
            <a:cxnLst/>
            <a:rect l="l" t="t" r="r" b="b"/>
            <a:pathLst>
              <a:path w="3402965">
                <a:moveTo>
                  <a:pt x="0" y="0"/>
                </a:moveTo>
                <a:lnTo>
                  <a:pt x="3402457" y="0"/>
                </a:lnTo>
              </a:path>
            </a:pathLst>
          </a:custGeom>
          <a:ln w="19812">
            <a:solidFill>
              <a:schemeClr val="accent6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6"/>
          <p:cNvSpPr/>
          <p:nvPr/>
        </p:nvSpPr>
        <p:spPr>
          <a:xfrm>
            <a:off x="8982467" y="33419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064" y="0"/>
                </a:moveTo>
                <a:lnTo>
                  <a:pt x="0" y="0"/>
                </a:lnTo>
                <a:lnTo>
                  <a:pt x="0" y="131063"/>
                </a:lnTo>
                <a:lnTo>
                  <a:pt x="131064" y="131063"/>
                </a:lnTo>
                <a:lnTo>
                  <a:pt x="13106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Picture 2" descr="https://upload.wikimedia.org/wikipedia/commons/thumb/2/2a/Coat_of_Arms_of_Dzerzhinsk.svg/797px-Coat_of_Arms_of_Dzerzhinsk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1150" y="63396"/>
            <a:ext cx="567298" cy="8498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462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22522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5">
            <a:extLst>
              <a:ext uri="{FF2B5EF4-FFF2-40B4-BE49-F238E27FC236}">
                <a16:creationId xmlns:a16="http://schemas.microsoft.com/office/drawing/2014/main" xmlns="" id="{3A3753A2-CB4A-4238-BDED-AECF6F948E9E}"/>
              </a:ext>
            </a:extLst>
          </p:cNvPr>
          <p:cNvSpPr txBox="1">
            <a:spLocks/>
          </p:cNvSpPr>
          <p:nvPr/>
        </p:nvSpPr>
        <p:spPr>
          <a:xfrm>
            <a:off x="72223" y="60272"/>
            <a:ext cx="9203721" cy="4657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Источники показателей неналоговых доходов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C34430DE-3786-437D-A245-4F52EE2B28FE}" type="slidenum">
              <a:rPr lang="ru-RU" b="1" smtClean="0">
                <a:solidFill>
                  <a:schemeClr val="tx1"/>
                </a:solidFill>
                <a:latin typeface="Century Gothic" pitchFamily="34" charset="0"/>
              </a:rPr>
              <a:pPr/>
              <a:t>8</a:t>
            </a:fld>
            <a:endParaRPr lang="ru-RU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095898" y="707045"/>
            <a:ext cx="5212080" cy="584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Договоры и соглашения</a:t>
            </a:r>
            <a:endParaRPr lang="ru-RU" sz="2000" b="1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object 5"/>
          <p:cNvSpPr/>
          <p:nvPr/>
        </p:nvSpPr>
        <p:spPr>
          <a:xfrm>
            <a:off x="9117874" y="404949"/>
            <a:ext cx="2249405" cy="49309"/>
          </a:xfrm>
          <a:custGeom>
            <a:avLst/>
            <a:gdLst/>
            <a:ahLst/>
            <a:cxnLst/>
            <a:rect l="l" t="t" r="r" b="b"/>
            <a:pathLst>
              <a:path w="3402965">
                <a:moveTo>
                  <a:pt x="0" y="0"/>
                </a:moveTo>
                <a:lnTo>
                  <a:pt x="3402457" y="0"/>
                </a:lnTo>
              </a:path>
            </a:pathLst>
          </a:custGeom>
          <a:ln w="19812">
            <a:solidFill>
              <a:schemeClr val="accent6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6"/>
          <p:cNvSpPr/>
          <p:nvPr/>
        </p:nvSpPr>
        <p:spPr>
          <a:xfrm>
            <a:off x="8982467" y="33419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064" y="0"/>
                </a:moveTo>
                <a:lnTo>
                  <a:pt x="0" y="0"/>
                </a:lnTo>
                <a:lnTo>
                  <a:pt x="0" y="131063"/>
                </a:lnTo>
                <a:lnTo>
                  <a:pt x="131064" y="131063"/>
                </a:lnTo>
                <a:lnTo>
                  <a:pt x="13106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Picture 2" descr="https://upload.wikimedia.org/wikipedia/commons/thumb/2/2a/Coat_of_Arms_of_Dzerzhinsk.svg/797px-Coat_of_Arms_of_Dzerzhinsk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1150" y="63396"/>
            <a:ext cx="567298" cy="849879"/>
          </a:xfrm>
          <a:prstGeom prst="rect">
            <a:avLst/>
          </a:prstGeom>
          <a:noFill/>
        </p:spPr>
      </p:pic>
      <p:grpSp>
        <p:nvGrpSpPr>
          <p:cNvPr id="26" name="Группа 25"/>
          <p:cNvGrpSpPr/>
          <p:nvPr/>
        </p:nvGrpSpPr>
        <p:grpSpPr>
          <a:xfrm>
            <a:off x="88435" y="1645503"/>
            <a:ext cx="11861660" cy="4135592"/>
            <a:chOff x="163773" y="2273300"/>
            <a:chExt cx="11861660" cy="4135592"/>
          </a:xfrm>
        </p:grpSpPr>
        <p:sp>
          <p:nvSpPr>
            <p:cNvPr id="32" name="Прямоугольник 31">
              <a:extLst>
                <a:ext uri="{FF2B5EF4-FFF2-40B4-BE49-F238E27FC236}">
                  <a16:creationId xmlns="" xmlns:a16="http://schemas.microsoft.com/office/drawing/2014/main" id="{7AFD52B9-FB9E-4367-A102-D32B55583649}"/>
                </a:ext>
              </a:extLst>
            </p:cNvPr>
            <p:cNvSpPr/>
            <p:nvPr/>
          </p:nvSpPr>
          <p:spPr>
            <a:xfrm>
              <a:off x="218364" y="4255747"/>
              <a:ext cx="1501253" cy="1066879"/>
            </a:xfrm>
            <a:prstGeom prst="rect">
              <a:avLst/>
            </a:prstGeom>
            <a:solidFill>
              <a:srgbClr val="FFFFFF">
                <a:alpha val="63137"/>
              </a:srgb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prstClr val="black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Аренда земельных участков</a:t>
              </a:r>
              <a:endParaRPr lang="ru-RU" sz="1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="" xmlns:a16="http://schemas.microsoft.com/office/drawing/2014/main" id="{C4E9B14C-7681-4707-9E71-2B5B4637DDA9}"/>
                </a:ext>
              </a:extLst>
            </p:cNvPr>
            <p:cNvSpPr/>
            <p:nvPr/>
          </p:nvSpPr>
          <p:spPr>
            <a:xfrm>
              <a:off x="163773" y="2308284"/>
              <a:ext cx="1501254" cy="1273115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62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prstClr val="black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Договор аренды земельных участков</a:t>
              </a:r>
              <a:endParaRPr lang="ru-RU" sz="16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="" xmlns:a16="http://schemas.microsoft.com/office/drawing/2014/main" id="{C526E269-452C-4028-9205-4A5498D10CCC}"/>
                </a:ext>
              </a:extLst>
            </p:cNvPr>
            <p:cNvSpPr/>
            <p:nvPr/>
          </p:nvSpPr>
          <p:spPr>
            <a:xfrm>
              <a:off x="10181230" y="2296193"/>
              <a:ext cx="1844202" cy="127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7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prstClr val="black"/>
                  </a:solidFill>
                </a:rPr>
                <a:t>Концессионное соглашение</a:t>
              </a:r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="" xmlns:a16="http://schemas.microsoft.com/office/drawing/2014/main" id="{4BCFF238-1249-4C1B-9F26-E75C04CC8D89}"/>
                </a:ext>
              </a:extLst>
            </p:cNvPr>
            <p:cNvSpPr/>
            <p:nvPr/>
          </p:nvSpPr>
          <p:spPr>
            <a:xfrm>
              <a:off x="7981444" y="2273300"/>
              <a:ext cx="2063308" cy="13081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63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prstClr val="black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Соглашения об установлении сервитутов</a:t>
              </a:r>
              <a:endParaRPr lang="ru-RU" sz="16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0" name="Прямоугольник 39">
              <a:extLst>
                <a:ext uri="{FF2B5EF4-FFF2-40B4-BE49-F238E27FC236}">
                  <a16:creationId xmlns="" xmlns:a16="http://schemas.microsoft.com/office/drawing/2014/main" id="{4BCFF238-1249-4C1B-9F26-E75C04CC8D89}"/>
                </a:ext>
              </a:extLst>
            </p:cNvPr>
            <p:cNvSpPr/>
            <p:nvPr/>
          </p:nvSpPr>
          <p:spPr>
            <a:xfrm>
              <a:off x="4020065" y="2292350"/>
              <a:ext cx="1508928" cy="127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63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prstClr val="black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Договор размещения</a:t>
              </a:r>
              <a:endParaRPr lang="ru-RU" sz="16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="" xmlns:a16="http://schemas.microsoft.com/office/drawing/2014/main" id="{97661335-1BC1-4218-9193-ADDFD400F4BE}"/>
                </a:ext>
              </a:extLst>
            </p:cNvPr>
            <p:cNvSpPr/>
            <p:nvPr/>
          </p:nvSpPr>
          <p:spPr>
            <a:xfrm>
              <a:off x="10181231" y="4223710"/>
              <a:ext cx="1844202" cy="990600"/>
            </a:xfrm>
            <a:prstGeom prst="rect">
              <a:avLst/>
            </a:prstGeom>
            <a:solidFill>
              <a:srgbClr val="FFFFFF">
                <a:alpha val="63137"/>
              </a:srgb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prstClr val="black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Плата по концессионному соглашению</a:t>
              </a:r>
              <a:endParaRPr lang="ru-RU" sz="1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="" xmlns:a16="http://schemas.microsoft.com/office/drawing/2014/main" id="{97661335-1BC1-4218-9193-ADDFD400F4BE}"/>
                </a:ext>
              </a:extLst>
            </p:cNvPr>
            <p:cNvSpPr/>
            <p:nvPr/>
          </p:nvSpPr>
          <p:spPr>
            <a:xfrm>
              <a:off x="7983940" y="4223710"/>
              <a:ext cx="2074460" cy="2185182"/>
            </a:xfrm>
            <a:prstGeom prst="rect">
              <a:avLst/>
            </a:prstGeom>
            <a:solidFill>
              <a:srgbClr val="FFFFFF">
                <a:alpha val="63137"/>
              </a:srgb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prstClr val="black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Плата по соглашениям об установлении сервитута в отношении земельных участков, находящихся в границах городского округа</a:t>
              </a:r>
              <a:endParaRPr lang="ru-RU" sz="1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5" name="Прямоугольник 44">
              <a:extLst>
                <a:ext uri="{FF2B5EF4-FFF2-40B4-BE49-F238E27FC236}">
                  <a16:creationId xmlns="" xmlns:a16="http://schemas.microsoft.com/office/drawing/2014/main" id="{97661335-1BC1-4218-9193-ADDFD400F4BE}"/>
                </a:ext>
              </a:extLst>
            </p:cNvPr>
            <p:cNvSpPr/>
            <p:nvPr/>
          </p:nvSpPr>
          <p:spPr>
            <a:xfrm>
              <a:off x="4020065" y="4246532"/>
              <a:ext cx="1508928" cy="1079500"/>
            </a:xfrm>
            <a:prstGeom prst="rect">
              <a:avLst/>
            </a:prstGeom>
            <a:solidFill>
              <a:srgbClr val="FFFFFF">
                <a:alpha val="63137"/>
              </a:srgb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prstClr val="black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Доходы от компенсации затрат государства</a:t>
              </a:r>
              <a:endParaRPr lang="ru-RU" sz="1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7" name="Прямоугольник 46">
              <a:extLst>
                <a:ext uri="{FF2B5EF4-FFF2-40B4-BE49-F238E27FC236}">
                  <a16:creationId xmlns="" xmlns:a16="http://schemas.microsoft.com/office/drawing/2014/main" id="{4BCFF238-1249-4C1B-9F26-E75C04CC8D89}"/>
                </a:ext>
              </a:extLst>
            </p:cNvPr>
            <p:cNvSpPr/>
            <p:nvPr/>
          </p:nvSpPr>
          <p:spPr>
            <a:xfrm>
              <a:off x="5677469" y="2279650"/>
              <a:ext cx="2142697" cy="12827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7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prstClr val="black"/>
                  </a:solidFill>
                </a:rPr>
                <a:t>Договоры купли-продажи арендуемого имущества с рассрочкой</a:t>
              </a:r>
            </a:p>
          </p:txBody>
        </p:sp>
        <p:cxnSp>
          <p:nvCxnSpPr>
            <p:cNvPr id="49" name="Прямая со стрелкой 48"/>
            <p:cNvCxnSpPr>
              <a:stCxn id="36" idx="2"/>
              <a:endCxn id="43" idx="0"/>
            </p:cNvCxnSpPr>
            <p:nvPr/>
          </p:nvCxnSpPr>
          <p:spPr>
            <a:xfrm>
              <a:off x="11103331" y="3566193"/>
              <a:ext cx="1" cy="657517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Прямоугольник 50">
              <a:extLst>
                <a:ext uri="{FF2B5EF4-FFF2-40B4-BE49-F238E27FC236}">
                  <a16:creationId xmlns="" xmlns:a16="http://schemas.microsoft.com/office/drawing/2014/main" id="{4BCFF238-1249-4C1B-9F26-E75C04CC8D89}"/>
                </a:ext>
              </a:extLst>
            </p:cNvPr>
            <p:cNvSpPr/>
            <p:nvPr/>
          </p:nvSpPr>
          <p:spPr>
            <a:xfrm>
              <a:off x="1907722" y="2295160"/>
              <a:ext cx="1939347" cy="127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7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prstClr val="black"/>
                  </a:solidFill>
                </a:rPr>
                <a:t>Договор аренды муниципального имущества</a:t>
              </a:r>
            </a:p>
          </p:txBody>
        </p:sp>
        <p:cxnSp>
          <p:nvCxnSpPr>
            <p:cNvPr id="53" name="Прямая со стрелкой 52"/>
            <p:cNvCxnSpPr/>
            <p:nvPr/>
          </p:nvCxnSpPr>
          <p:spPr>
            <a:xfrm>
              <a:off x="9056270" y="3581399"/>
              <a:ext cx="0" cy="624102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/>
            <p:nvPr/>
          </p:nvCxnSpPr>
          <p:spPr>
            <a:xfrm>
              <a:off x="6719132" y="3581400"/>
              <a:ext cx="0" cy="624102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/>
            <p:cNvCxnSpPr/>
            <p:nvPr/>
          </p:nvCxnSpPr>
          <p:spPr>
            <a:xfrm>
              <a:off x="4792085" y="3581400"/>
              <a:ext cx="0" cy="624102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 стрелкой 60"/>
            <p:cNvCxnSpPr>
              <a:endCxn id="63" idx="0"/>
            </p:cNvCxnSpPr>
            <p:nvPr/>
          </p:nvCxnSpPr>
          <p:spPr>
            <a:xfrm flipH="1">
              <a:off x="2885701" y="3581400"/>
              <a:ext cx="3186" cy="676704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 стрелкой 61"/>
            <p:cNvCxnSpPr/>
            <p:nvPr/>
          </p:nvCxnSpPr>
          <p:spPr>
            <a:xfrm flipH="1">
              <a:off x="932215" y="3581399"/>
              <a:ext cx="23128" cy="662085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Прямоугольник 62">
              <a:extLst>
                <a:ext uri="{FF2B5EF4-FFF2-40B4-BE49-F238E27FC236}">
                  <a16:creationId xmlns="" xmlns:a16="http://schemas.microsoft.com/office/drawing/2014/main" id="{97661335-1BC1-4218-9193-ADDFD400F4BE}"/>
                </a:ext>
              </a:extLst>
            </p:cNvPr>
            <p:cNvSpPr/>
            <p:nvPr/>
          </p:nvSpPr>
          <p:spPr>
            <a:xfrm>
              <a:off x="1924334" y="4258104"/>
              <a:ext cx="1922734" cy="1079500"/>
            </a:xfrm>
            <a:prstGeom prst="rect">
              <a:avLst/>
            </a:prstGeom>
            <a:solidFill>
              <a:srgbClr val="FFFFFF">
                <a:alpha val="63137"/>
              </a:srgb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prstClr val="black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Аренда имущества, составляющего муниципальную </a:t>
              </a:r>
              <a:r>
                <a:rPr lang="ru-RU" sz="1400" dirty="0" smtClean="0">
                  <a:solidFill>
                    <a:prstClr val="black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казну</a:t>
              </a:r>
              <a:endParaRPr lang="ru-RU" sz="1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4" name="Прямоугольник 63">
              <a:extLst>
                <a:ext uri="{FF2B5EF4-FFF2-40B4-BE49-F238E27FC236}">
                  <a16:creationId xmlns="" xmlns:a16="http://schemas.microsoft.com/office/drawing/2014/main" id="{97661335-1BC1-4218-9193-ADDFD400F4BE}"/>
                </a:ext>
              </a:extLst>
            </p:cNvPr>
            <p:cNvSpPr/>
            <p:nvPr/>
          </p:nvSpPr>
          <p:spPr>
            <a:xfrm>
              <a:off x="5677469" y="4241801"/>
              <a:ext cx="2142698" cy="1121770"/>
            </a:xfrm>
            <a:prstGeom prst="rect">
              <a:avLst/>
            </a:prstGeom>
            <a:solidFill>
              <a:srgbClr val="FFFFFF">
                <a:alpha val="63137"/>
              </a:srgb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prstClr val="black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Доходы от отчуждения имущества по преимущественному праву</a:t>
              </a:r>
              <a:endParaRPr lang="ru-RU" sz="1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591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134" y="6091889"/>
            <a:ext cx="12210134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540000" algn="just"/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*</a:t>
            </a:r>
            <a:r>
              <a:rPr lang="ru-RU" sz="1200" b="1" dirty="0" smtClean="0">
                <a:latin typeface="Verdana" pitchFamily="34" charset="0"/>
                <a:ea typeface="Verdana" pitchFamily="34" charset="0"/>
              </a:rPr>
              <a:t> Постановление </a:t>
            </a:r>
            <a:r>
              <a:rPr lang="ru-RU" sz="1200" b="1" dirty="0">
                <a:latin typeface="Verdana" pitchFamily="34" charset="0"/>
                <a:ea typeface="Verdana" pitchFamily="34" charset="0"/>
              </a:rPr>
              <a:t>Правительства РФ от 29.12.2007 № 995 </a:t>
            </a:r>
            <a:r>
              <a:rPr lang="ru-RU" sz="1200" dirty="0">
                <a:latin typeface="Verdana" pitchFamily="34" charset="0"/>
                <a:ea typeface="Verdana" pitchFamily="34" charset="0"/>
              </a:rPr>
              <a:t>«О порядке осуществления федеральными органами государственной власти (государственными органами) … бюджетных полномочий главных администраторов доходов бюджетов бюджетной системы Российской Федерации» (с изменениями от 24.11.2020 № 1916 ПП РФ</a:t>
            </a:r>
            <a:r>
              <a:rPr lang="ru-RU" sz="1200" dirty="0" smtClean="0">
                <a:latin typeface="Verdana" pitchFamily="34" charset="0"/>
                <a:ea typeface="Verdana" pitchFamily="34" charset="0"/>
              </a:rPr>
              <a:t>)</a:t>
            </a:r>
            <a:endParaRPr lang="ru-RU" sz="12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" name="Заголовок 5">
            <a:extLst>
              <a:ext uri="{FF2B5EF4-FFF2-40B4-BE49-F238E27FC236}">
                <a16:creationId xmlns:a16="http://schemas.microsoft.com/office/drawing/2014/main" xmlns="" id="{836FEFFF-AA81-42CC-8CA9-36F00E6E35FB}"/>
              </a:ext>
            </a:extLst>
          </p:cNvPr>
          <p:cNvSpPr txBox="1">
            <a:spLocks/>
          </p:cNvSpPr>
          <p:nvPr/>
        </p:nvSpPr>
        <p:spPr>
          <a:xfrm>
            <a:off x="41464" y="73522"/>
            <a:ext cx="7683167" cy="839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Обязанности ФНС России по взаимодействию  с финансовыми органами муниципалитетов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48800" y="6481000"/>
            <a:ext cx="2743200" cy="365125"/>
          </a:xfrm>
        </p:spPr>
        <p:txBody>
          <a:bodyPr/>
          <a:lstStyle/>
          <a:p>
            <a:fld id="{C34430DE-3786-437D-A245-4F52EE2B28FE}" type="slidenum">
              <a:rPr lang="ru-RU" b="1" smtClean="0">
                <a:solidFill>
                  <a:schemeClr val="tx1"/>
                </a:solidFill>
                <a:latin typeface="Century Gothic" pitchFamily="34" charset="0"/>
              </a:rPr>
              <a:pPr/>
              <a:t>9</a:t>
            </a:fld>
            <a:endParaRPr lang="ru-RU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9" name="object 5"/>
          <p:cNvSpPr/>
          <p:nvPr/>
        </p:nvSpPr>
        <p:spPr>
          <a:xfrm>
            <a:off x="7912063" y="480386"/>
            <a:ext cx="3402965" cy="0"/>
          </a:xfrm>
          <a:custGeom>
            <a:avLst/>
            <a:gdLst/>
            <a:ahLst/>
            <a:cxnLst/>
            <a:rect l="l" t="t" r="r" b="b"/>
            <a:pathLst>
              <a:path w="3402965">
                <a:moveTo>
                  <a:pt x="0" y="0"/>
                </a:moveTo>
                <a:lnTo>
                  <a:pt x="3402457" y="0"/>
                </a:lnTo>
              </a:path>
            </a:pathLst>
          </a:custGeom>
          <a:ln w="19812">
            <a:solidFill>
              <a:schemeClr val="accent6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/>
          <p:cNvSpPr/>
          <p:nvPr/>
        </p:nvSpPr>
        <p:spPr>
          <a:xfrm>
            <a:off x="7911301" y="412568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064" y="0"/>
                </a:moveTo>
                <a:lnTo>
                  <a:pt x="0" y="0"/>
                </a:lnTo>
                <a:lnTo>
                  <a:pt x="0" y="131063"/>
                </a:lnTo>
                <a:lnTo>
                  <a:pt x="131064" y="131063"/>
                </a:lnTo>
                <a:lnTo>
                  <a:pt x="13106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2" descr="https://upload.wikimedia.org/wikipedia/commons/thumb/2/2a/Coat_of_Arms_of_Dzerzhinsk.svg/797px-Coat_of_Arms_of_Dzerzhinsk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1150" y="63396"/>
            <a:ext cx="567298" cy="849879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/>
        </p:nvSpPr>
        <p:spPr>
          <a:xfrm>
            <a:off x="213883" y="1119117"/>
            <a:ext cx="11609557" cy="98264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540000" algn="just"/>
            <a:r>
              <a:rPr lang="ru-RU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Органы ФНС </a:t>
            </a:r>
            <a:r>
              <a:rPr lang="ru-RU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России </a:t>
            </a:r>
            <a:r>
              <a:rPr lang="ru-RU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как главные администраторы доходов </a:t>
            </a:r>
            <a:r>
              <a:rPr lang="ru-RU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бюджетов, 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исполняя свои полномочия, </a:t>
            </a:r>
            <a:r>
              <a:rPr lang="ru-RU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</a:rPr>
              <a:t>обязаны представлять в финансовые органы </a:t>
            </a:r>
            <a:r>
              <a:rPr lang="ru-RU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</a:rPr>
              <a:t>муниципальных образований</a:t>
            </a:r>
            <a:r>
              <a:rPr lang="ru-RU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*</a:t>
            </a:r>
            <a:r>
              <a:rPr lang="ru-RU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:</a:t>
            </a:r>
            <a:endParaRPr lang="ru-RU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3883" y="2533928"/>
            <a:ext cx="11609557" cy="60050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25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540000" algn="just"/>
            <a:r>
              <a:rPr lang="ru-RU" sz="1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1) </a:t>
            </a:r>
            <a:r>
              <a:rPr lang="ru-RU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прогноз </a:t>
            </a:r>
            <a:r>
              <a:rPr lang="ru-RU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поступления доходов 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местного бюджета в сроки и по форме, которые согласованы с соответствующим финансовым органом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3883" y="3641673"/>
            <a:ext cx="11609557" cy="60050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25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540000" algn="just"/>
            <a:r>
              <a:rPr lang="ru-RU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2</a:t>
            </a:r>
            <a:r>
              <a:rPr lang="ru-RU" sz="1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) </a:t>
            </a:r>
            <a:r>
              <a:rPr lang="ru-RU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аналитические материалы по исполнению бюджета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 в части доходов </a:t>
            </a:r>
            <a:r>
              <a:rPr lang="ru-RU" sz="1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местного бюджета 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в установленные законодательством Российской Федерации сроки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3883" y="4913183"/>
            <a:ext cx="11618726" cy="60050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25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540000" algn="just"/>
            <a:r>
              <a:rPr lang="ru-RU" sz="1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3) </a:t>
            </a:r>
            <a:r>
              <a:rPr lang="ru-RU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сведения, необходимые для составления среднесрочного финансового плана 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и (или) проекта </a:t>
            </a:r>
            <a:r>
              <a:rPr lang="ru-RU" sz="1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местного 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бюджета</a:t>
            </a:r>
          </a:p>
        </p:txBody>
      </p:sp>
    </p:spTree>
    <p:extLst>
      <p:ext uri="{BB962C8B-B14F-4D97-AF65-F5344CB8AC3E}">
        <p14:creationId xmlns:p14="http://schemas.microsoft.com/office/powerpoint/2010/main" val="327666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4704</TotalTime>
  <Words>1119</Words>
  <Application>Microsoft Office PowerPoint</Application>
  <PresentationFormat>Произвольный</PresentationFormat>
  <Paragraphs>133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ВНЕДРЕНИЕ МОДЕЛЬНОГО БЮДЖЕТИРОВАНИЯ ПРИ ПЛАНИРОВАНИИ ДОХОДОВ МЕСТНЫХ БЮДЖЕТОВ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Маненков</dc:creator>
  <cp:lastModifiedBy>Август Валерьевич Телегус</cp:lastModifiedBy>
  <cp:revision>662</cp:revision>
  <cp:lastPrinted>2021-05-24T09:21:02Z</cp:lastPrinted>
  <dcterms:created xsi:type="dcterms:W3CDTF">2020-01-31T06:59:04Z</dcterms:created>
  <dcterms:modified xsi:type="dcterms:W3CDTF">2021-05-25T06:37:25Z</dcterms:modified>
</cp:coreProperties>
</file>