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Новации в сфере профессионального развития государственных служащих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(на </a:t>
            </a:r>
            <a:r>
              <a:rPr lang="ru-RU" dirty="0">
                <a:solidFill>
                  <a:srgbClr val="002060"/>
                </a:solidFill>
              </a:rPr>
              <a:t>примере </a:t>
            </a:r>
            <a:r>
              <a:rPr lang="ru-RU" dirty="0" smtClean="0">
                <a:solidFill>
                  <a:srgbClr val="002060"/>
                </a:solidFill>
              </a:rPr>
              <a:t>ФНС Росси)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056784" cy="17526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Фархутдинов </a:t>
            </a:r>
            <a:r>
              <a:rPr lang="ru-RU" b="1" dirty="0" smtClean="0">
                <a:solidFill>
                  <a:srgbClr val="002060"/>
                </a:solidFill>
              </a:rPr>
              <a:t>Р.Д.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доцент кафедры </a:t>
            </a:r>
            <a:r>
              <a:rPr lang="ru-RU" dirty="0" smtClean="0">
                <a:solidFill>
                  <a:srgbClr val="002060"/>
                </a:solidFill>
              </a:rPr>
              <a:t>государственно-правовых </a:t>
            </a:r>
            <a:r>
              <a:rPr lang="ru-RU" dirty="0">
                <a:solidFill>
                  <a:srgbClr val="002060"/>
                </a:solidFill>
              </a:rPr>
              <a:t>дисциплин Казанского филиала Российского государственного университета правосудия, канд. юрид. </a:t>
            </a:r>
            <a:r>
              <a:rPr lang="ru-RU" dirty="0" smtClean="0">
                <a:solidFill>
                  <a:srgbClr val="002060"/>
                </a:solidFill>
              </a:rPr>
              <a:t>наук                                    </a:t>
            </a:r>
            <a:r>
              <a:rPr lang="ru-RU" dirty="0" smtClean="0">
                <a:solidFill>
                  <a:srgbClr val="002060"/>
                </a:solidFill>
              </a:rPr>
              <a:t>МВА </a:t>
            </a:r>
            <a:r>
              <a:rPr lang="en-US" dirty="0">
                <a:solidFill>
                  <a:srgbClr val="002060"/>
                </a:solidFill>
              </a:rPr>
              <a:t>Synergy Business School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dirty="0" smtClean="0">
                <a:solidFill>
                  <a:srgbClr val="002060"/>
                </a:solidFill>
              </a:rPr>
              <a:t>6</a:t>
            </a:r>
            <a:r>
              <a:rPr lang="ru-RU" sz="2200" dirty="0">
                <a:solidFill>
                  <a:srgbClr val="002060"/>
                </a:solidFill>
              </a:rPr>
              <a:t>.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/>
          <a:lstStyle/>
          <a:p>
            <a:pPr marL="0" indent="0">
              <a:buNone/>
            </a:pPr>
            <a:r>
              <a:rPr lang="ru-RU" sz="3000" dirty="0" smtClean="0">
                <a:solidFill>
                  <a:srgbClr val="002060"/>
                </a:solidFill>
              </a:rPr>
              <a:t>Оцифровка приема на </a:t>
            </a:r>
            <a:r>
              <a:rPr lang="ru-RU" sz="3000" dirty="0">
                <a:solidFill>
                  <a:srgbClr val="002060"/>
                </a:solidFill>
              </a:rPr>
              <a:t>государственную гражданскую службу сотрудников в территориальные органы </a:t>
            </a:r>
            <a:r>
              <a:rPr lang="ru-RU" sz="3000" dirty="0" smtClean="0">
                <a:solidFill>
                  <a:srgbClr val="002060"/>
                </a:solidFill>
              </a:rPr>
              <a:t>ФНС Росси. 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rgbClr val="002060"/>
                </a:solidFill>
              </a:rPr>
              <a:t>Контроль осуществляется Межрегиональными  инспекциям по федеральным округам.  </a:t>
            </a:r>
            <a:endParaRPr lang="ru-RU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8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7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8363272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Направления подготовки в </a:t>
            </a:r>
            <a:r>
              <a:rPr lang="ru-RU" sz="3000" b="1" dirty="0">
                <a:solidFill>
                  <a:srgbClr val="002060"/>
                </a:solidFill>
              </a:rPr>
              <a:t>рамках </a:t>
            </a:r>
            <a:r>
              <a:rPr lang="ru-RU" sz="3000" b="1" dirty="0" smtClean="0">
                <a:solidFill>
                  <a:srgbClr val="002060"/>
                </a:solidFill>
              </a:rPr>
              <a:t>                 тенденций </a:t>
            </a:r>
            <a:r>
              <a:rPr lang="ru-RU" sz="3000" b="1" dirty="0">
                <a:solidFill>
                  <a:srgbClr val="002060"/>
                </a:solidFill>
              </a:rPr>
              <a:t>сокращения территориальных </a:t>
            </a:r>
            <a:r>
              <a:rPr lang="ru-RU" sz="3000" b="1" dirty="0" smtClean="0">
                <a:solidFill>
                  <a:srgbClr val="002060"/>
                </a:solidFill>
              </a:rPr>
              <a:t>налоговых органов</a:t>
            </a:r>
            <a:endParaRPr lang="ru-RU" sz="3000" b="1" dirty="0">
              <a:solidFill>
                <a:srgbClr val="002060"/>
              </a:solidFill>
            </a:endParaRPr>
          </a:p>
          <a:p>
            <a:r>
              <a:rPr lang="ru-RU" sz="3000" dirty="0">
                <a:solidFill>
                  <a:srgbClr val="002060"/>
                </a:solidFill>
              </a:rPr>
              <a:t>п</a:t>
            </a:r>
            <a:r>
              <a:rPr lang="ru-RU" sz="3000" dirty="0" smtClean="0">
                <a:solidFill>
                  <a:srgbClr val="002060"/>
                </a:solidFill>
              </a:rPr>
              <a:t>рактико-ориентированность </a:t>
            </a:r>
            <a:r>
              <a:rPr lang="ru-RU" sz="3000" dirty="0">
                <a:solidFill>
                  <a:srgbClr val="002060"/>
                </a:solidFill>
              </a:rPr>
              <a:t>в отдельном регионе в связи с переход на двухуровневую </a:t>
            </a:r>
            <a:r>
              <a:rPr lang="ru-RU" sz="3000" dirty="0" smtClean="0">
                <a:solidFill>
                  <a:srgbClr val="002060"/>
                </a:solidFill>
              </a:rPr>
              <a:t>систему, </a:t>
            </a:r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dirty="0">
                <a:solidFill>
                  <a:srgbClr val="002060"/>
                </a:solidFill>
              </a:rPr>
              <a:t>работа индивидуально с каждым сотрудником на уровне начальника отдела </a:t>
            </a:r>
            <a:r>
              <a:rPr lang="ru-RU" sz="3000" dirty="0" smtClean="0">
                <a:solidFill>
                  <a:srgbClr val="002060"/>
                </a:solidFill>
              </a:rPr>
              <a:t>                     (цифровые </a:t>
            </a:r>
            <a:r>
              <a:rPr lang="ru-RU" sz="3000" dirty="0">
                <a:solidFill>
                  <a:srgbClr val="002060"/>
                </a:solidFill>
              </a:rPr>
              <a:t>данные каждого сотрудника </a:t>
            </a:r>
            <a:r>
              <a:rPr lang="ru-RU" sz="3000" dirty="0" smtClean="0">
                <a:solidFill>
                  <a:srgbClr val="002060"/>
                </a:solidFill>
              </a:rPr>
              <a:t>             с </a:t>
            </a:r>
            <a:r>
              <a:rPr lang="ru-RU" sz="3000" dirty="0">
                <a:solidFill>
                  <a:srgbClr val="002060"/>
                </a:solidFill>
              </a:rPr>
              <a:t>учетом его пожелания и </a:t>
            </a:r>
            <a:r>
              <a:rPr lang="ru-RU" sz="3000" dirty="0" smtClean="0">
                <a:solidFill>
                  <a:srgbClr val="002060"/>
                </a:solidFill>
              </a:rPr>
              <a:t>мнения его руководителя), </a:t>
            </a:r>
            <a:endParaRPr lang="ru-RU" sz="30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8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03707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rgbClr val="002060"/>
                </a:solidFill>
              </a:rPr>
              <a:t>формирование ротационных списков как </a:t>
            </a:r>
            <a:r>
              <a:rPr lang="ru-RU" sz="3000" dirty="0">
                <a:solidFill>
                  <a:srgbClr val="002060"/>
                </a:solidFill>
              </a:rPr>
              <a:t>на </a:t>
            </a:r>
            <a:r>
              <a:rPr lang="ru-RU" sz="3000" dirty="0" smtClean="0">
                <a:solidFill>
                  <a:srgbClr val="002060"/>
                </a:solidFill>
              </a:rPr>
              <a:t>горизонтальном, так </a:t>
            </a:r>
            <a:r>
              <a:rPr lang="ru-RU" sz="3000" dirty="0">
                <a:solidFill>
                  <a:srgbClr val="002060"/>
                </a:solidFill>
              </a:rPr>
              <a:t>и на вертикальном уровне,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разработка </a:t>
            </a:r>
            <a:r>
              <a:rPr lang="ru-RU" sz="3000" dirty="0">
                <a:solidFill>
                  <a:srgbClr val="002060"/>
                </a:solidFill>
              </a:rPr>
              <a:t>индивидуального образовательного плана на 1-3 </a:t>
            </a:r>
            <a:r>
              <a:rPr lang="ru-RU" sz="3000" dirty="0" smtClean="0">
                <a:solidFill>
                  <a:srgbClr val="002060"/>
                </a:solidFill>
              </a:rPr>
              <a:t>года с целью исключения неэффективного финансового вложение </a:t>
            </a:r>
            <a:r>
              <a:rPr lang="ru-RU" sz="3000" dirty="0">
                <a:solidFill>
                  <a:srgbClr val="002060"/>
                </a:solidFill>
              </a:rPr>
              <a:t>в сотрудника.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61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dirty="0" smtClean="0">
                <a:solidFill>
                  <a:srgbClr val="002060"/>
                </a:solidFill>
              </a:rPr>
              <a:t/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>
                <a:solidFill>
                  <a:srgbClr val="002060"/>
                </a:solidFill>
              </a:rPr>
              <a:t/>
            </a:r>
            <a:br>
              <a:rPr lang="ru-RU" sz="2200" dirty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8.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/>
          <a:lstStyle/>
          <a:p>
            <a:pPr marL="0" indent="0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Программы для </a:t>
            </a:r>
            <a:r>
              <a:rPr lang="ru-RU" sz="3000" b="1" dirty="0">
                <a:solidFill>
                  <a:srgbClr val="002060"/>
                </a:solidFill>
              </a:rPr>
              <a:t>подготовки </a:t>
            </a:r>
            <a:r>
              <a:rPr lang="ru-RU" sz="3000" b="1" dirty="0" smtClean="0">
                <a:solidFill>
                  <a:srgbClr val="002060"/>
                </a:solidFill>
              </a:rPr>
              <a:t>специалиста</a:t>
            </a:r>
            <a:endParaRPr lang="ru-RU" sz="3000" b="1" dirty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dirty="0">
                <a:solidFill>
                  <a:srgbClr val="002060"/>
                </a:solidFill>
              </a:rPr>
              <a:t>начальная программа подготовки для вновь поступающих,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dirty="0">
                <a:solidFill>
                  <a:srgbClr val="002060"/>
                </a:solidFill>
              </a:rPr>
              <a:t>второй (специальный) уровень </a:t>
            </a:r>
            <a:r>
              <a:rPr lang="ru-RU" sz="3000" dirty="0" smtClean="0">
                <a:solidFill>
                  <a:srgbClr val="002060"/>
                </a:solidFill>
              </a:rPr>
              <a:t>подготовки,  </a:t>
            </a:r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dirty="0">
                <a:solidFill>
                  <a:srgbClr val="002060"/>
                </a:solidFill>
              </a:rPr>
              <a:t>уровень управленческих </a:t>
            </a:r>
            <a:r>
              <a:rPr lang="ru-RU" sz="3000" dirty="0" smtClean="0">
                <a:solidFill>
                  <a:srgbClr val="002060"/>
                </a:solidFill>
              </a:rPr>
              <a:t>компетенций.  </a:t>
            </a:r>
            <a:endParaRPr lang="ru-RU" sz="30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02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9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</a:rPr>
              <a:t>Создание федеральной экосистемы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автоматизация человеческого капитала  (создание электронного досье, оценка навыков </a:t>
            </a:r>
            <a:r>
              <a:rPr lang="ru-RU" sz="3000" dirty="0">
                <a:solidFill>
                  <a:srgbClr val="002060"/>
                </a:solidFill>
              </a:rPr>
              <a:t>и </a:t>
            </a:r>
            <a:r>
              <a:rPr lang="ru-RU" sz="3000" dirty="0" smtClean="0">
                <a:solidFill>
                  <a:srgbClr val="002060"/>
                </a:solidFill>
              </a:rPr>
              <a:t>компетенций каждого служащего), 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р</a:t>
            </a:r>
            <a:r>
              <a:rPr lang="ru-RU" sz="3000" dirty="0" smtClean="0">
                <a:solidFill>
                  <a:srgbClr val="002060"/>
                </a:solidFill>
              </a:rPr>
              <a:t>азработка, издание и обучение по специальным учебным пособиям для каждого </a:t>
            </a:r>
            <a:r>
              <a:rPr lang="ru-RU" sz="3000" smtClean="0">
                <a:solidFill>
                  <a:srgbClr val="002060"/>
                </a:solidFill>
              </a:rPr>
              <a:t>уровня подготовки,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разработка </a:t>
            </a:r>
            <a:r>
              <a:rPr lang="ru-RU" sz="3000" dirty="0">
                <a:solidFill>
                  <a:srgbClr val="002060"/>
                </a:solidFill>
              </a:rPr>
              <a:t>и утверждения инновационных перспектив в научной, технологичной сферах и оценка эмоционального интеллекта служащих.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5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>
                <a:solidFill>
                  <a:srgbClr val="002060"/>
                </a:solidFill>
              </a:rPr>
              <a:t>Современный </a:t>
            </a:r>
            <a:r>
              <a:rPr lang="ru-RU" sz="3000" dirty="0">
                <a:solidFill>
                  <a:srgbClr val="002060"/>
                </a:solidFill>
              </a:rPr>
              <a:t>знаниевый, информационный этап развития постиндустриальности характеризуется появлением актуальной для государственного управления задачи </a:t>
            </a:r>
            <a:r>
              <a:rPr lang="ru-RU" sz="3000" dirty="0" smtClean="0">
                <a:solidFill>
                  <a:srgbClr val="002060"/>
                </a:solidFill>
              </a:rPr>
              <a:t>-  </a:t>
            </a:r>
            <a:r>
              <a:rPr lang="ru-RU" sz="3000" b="1" dirty="0" smtClean="0">
                <a:solidFill>
                  <a:srgbClr val="002060"/>
                </a:solidFill>
              </a:rPr>
              <a:t>создать </a:t>
            </a:r>
            <a:r>
              <a:rPr lang="ru-RU" sz="3000" b="1" dirty="0">
                <a:solidFill>
                  <a:srgbClr val="002060"/>
                </a:solidFill>
              </a:rPr>
              <a:t>для каждого человека возможности реализации собственного </a:t>
            </a:r>
            <a:r>
              <a:rPr lang="ru-RU" sz="3000" b="1" dirty="0" smtClean="0">
                <a:solidFill>
                  <a:srgbClr val="002060"/>
                </a:solidFill>
              </a:rPr>
              <a:t>потенциала</a:t>
            </a:r>
            <a:r>
              <a:rPr lang="ru-RU" sz="3000" dirty="0" smtClean="0">
                <a:solidFill>
                  <a:srgbClr val="002060"/>
                </a:solidFill>
              </a:rPr>
              <a:t>.</a:t>
            </a:r>
            <a:endParaRPr lang="ru-RU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rgbClr val="002060"/>
                </a:solidFill>
              </a:rPr>
              <a:t>В </a:t>
            </a:r>
            <a:r>
              <a:rPr lang="ru-RU" sz="3000" dirty="0">
                <a:solidFill>
                  <a:srgbClr val="002060"/>
                </a:solidFill>
              </a:rPr>
              <a:t>литературе употребляется термин «управление, основанное на знаниях», в который вкладывается идея о мобилизации «знаниевого» потенциала не только общества, но </a:t>
            </a:r>
            <a:r>
              <a:rPr lang="ru-RU" sz="3000" dirty="0" smtClean="0">
                <a:solidFill>
                  <a:srgbClr val="002060"/>
                </a:solidFill>
              </a:rPr>
              <a:t>и сотрудников </a:t>
            </a:r>
            <a:r>
              <a:rPr lang="ru-RU" sz="3000" dirty="0">
                <a:solidFill>
                  <a:srgbClr val="002060"/>
                </a:solidFill>
              </a:rPr>
              <a:t>аппарата </a:t>
            </a:r>
            <a:r>
              <a:rPr lang="ru-RU" sz="3000" dirty="0" smtClean="0">
                <a:solidFill>
                  <a:srgbClr val="002060"/>
                </a:solidFill>
              </a:rPr>
              <a:t>управления.</a:t>
            </a:r>
            <a:endParaRPr lang="ru-RU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9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8229600" cy="36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Данная парадигма государственного управления исходит из понимания </a:t>
            </a:r>
            <a:r>
              <a:rPr lang="ru-RU" b="1" dirty="0">
                <a:solidFill>
                  <a:srgbClr val="002060"/>
                </a:solidFill>
              </a:rPr>
              <a:t>сервисной роли государства</a:t>
            </a:r>
            <a:r>
              <a:rPr lang="ru-RU" dirty="0">
                <a:solidFill>
                  <a:srgbClr val="002060"/>
                </a:solidFill>
              </a:rPr>
              <a:t> (ориентации на качество оказания государственных услуг), целесообразности применения технологий бизнеса в государственном секторе.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Среди </a:t>
            </a:r>
            <a:r>
              <a:rPr lang="ru-RU" dirty="0">
                <a:solidFill>
                  <a:srgbClr val="002060"/>
                </a:solidFill>
              </a:rPr>
              <a:t>инструментов, которые должны обеспечить эффективность,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сокращение </a:t>
            </a:r>
            <a:r>
              <a:rPr lang="ru-RU" dirty="0">
                <a:solidFill>
                  <a:srgbClr val="002060"/>
                </a:solidFill>
              </a:rPr>
              <a:t>расходов на государственный аппарат, </a:t>
            </a:r>
          </a:p>
          <a:p>
            <a:r>
              <a:rPr lang="ru-RU" dirty="0">
                <a:solidFill>
                  <a:srgbClr val="002060"/>
                </a:solidFill>
              </a:rPr>
              <a:t>р</a:t>
            </a:r>
            <a:r>
              <a:rPr lang="ru-RU" dirty="0" smtClean="0">
                <a:solidFill>
                  <a:srgbClr val="002060"/>
                </a:solidFill>
              </a:rPr>
              <a:t>еструктуризация, 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развитие </a:t>
            </a:r>
            <a:r>
              <a:rPr lang="ru-RU" dirty="0">
                <a:solidFill>
                  <a:srgbClr val="002060"/>
                </a:solidFill>
              </a:rPr>
              <a:t>законодательства о государственном заказе.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07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2.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Для обеспечения конкурентоспособности государства в долгосрочной перспективе, расширения государственных сервисов </a:t>
            </a:r>
            <a:r>
              <a:rPr lang="ru-RU" sz="3000" dirty="0" smtClean="0">
                <a:solidFill>
                  <a:srgbClr val="002060"/>
                </a:solidFill>
              </a:rPr>
              <a:t>                 и </a:t>
            </a:r>
            <a:r>
              <a:rPr lang="ru-RU" sz="3000" dirty="0">
                <a:solidFill>
                  <a:srgbClr val="002060"/>
                </a:solidFill>
              </a:rPr>
              <a:t>реализации принципов открытости </a:t>
            </a:r>
            <a:r>
              <a:rPr lang="ru-RU" sz="3000" dirty="0" smtClean="0">
                <a:solidFill>
                  <a:srgbClr val="002060"/>
                </a:solidFill>
              </a:rPr>
              <a:t>                         в </a:t>
            </a:r>
            <a:r>
              <a:rPr lang="ru-RU" sz="3000" dirty="0">
                <a:solidFill>
                  <a:srgbClr val="002060"/>
                </a:solidFill>
              </a:rPr>
              <a:t>деятельности государственного </a:t>
            </a:r>
            <a:r>
              <a:rPr lang="ru-RU" sz="3000" dirty="0" smtClean="0">
                <a:solidFill>
                  <a:srgbClr val="002060"/>
                </a:solidFill>
              </a:rPr>
              <a:t>аппарата </a:t>
            </a:r>
            <a:r>
              <a:rPr lang="ru-RU" sz="3000" dirty="0">
                <a:solidFill>
                  <a:srgbClr val="002060"/>
                </a:solidFill>
              </a:rPr>
              <a:t>необходимо создание </a:t>
            </a:r>
            <a:r>
              <a:rPr lang="ru-RU" sz="3000" dirty="0" smtClean="0">
                <a:solidFill>
                  <a:srgbClr val="002060"/>
                </a:solidFill>
              </a:rPr>
              <a:t>«Системы </a:t>
            </a:r>
            <a:r>
              <a:rPr lang="ru-RU" sz="3000" dirty="0">
                <a:solidFill>
                  <a:srgbClr val="002060"/>
                </a:solidFill>
              </a:rPr>
              <a:t>организации и исполнения функций органов государственной </a:t>
            </a:r>
            <a:r>
              <a:rPr lang="ru-RU" sz="3000" dirty="0" smtClean="0">
                <a:solidFill>
                  <a:srgbClr val="002060"/>
                </a:solidFill>
              </a:rPr>
              <a:t>власти», построенной </a:t>
            </a:r>
            <a:r>
              <a:rPr lang="ru-RU" sz="3000" dirty="0">
                <a:solidFill>
                  <a:srgbClr val="002060"/>
                </a:solidFill>
              </a:rPr>
              <a:t>на базе интегрированных цифровизированных </a:t>
            </a:r>
            <a:r>
              <a:rPr lang="ru-RU" sz="3000" dirty="0" smtClean="0">
                <a:solidFill>
                  <a:srgbClr val="002060"/>
                </a:solidFill>
              </a:rPr>
              <a:t>процессов. </a:t>
            </a:r>
            <a:endParaRPr lang="ru-RU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5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51763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>
                <a:solidFill>
                  <a:srgbClr val="002060"/>
                </a:solidFill>
              </a:rPr>
              <a:t>Концепт </a:t>
            </a:r>
            <a:r>
              <a:rPr lang="ru-RU" sz="3000" dirty="0">
                <a:solidFill>
                  <a:srgbClr val="002060"/>
                </a:solidFill>
              </a:rPr>
              <a:t>«государства развития» является административным инструментом реализации курса </a:t>
            </a:r>
            <a:r>
              <a:rPr lang="ru-RU" sz="3000" dirty="0" smtClean="0">
                <a:solidFill>
                  <a:srgbClr val="002060"/>
                </a:solidFill>
              </a:rPr>
              <a:t>прорывного </a:t>
            </a:r>
            <a:r>
              <a:rPr lang="ru-RU" sz="3000" dirty="0">
                <a:solidFill>
                  <a:srgbClr val="002060"/>
                </a:solidFill>
              </a:rPr>
              <a:t>научно-технологического и социально-экономического </a:t>
            </a:r>
            <a:r>
              <a:rPr lang="ru-RU" sz="3000" dirty="0" smtClean="0">
                <a:solidFill>
                  <a:srgbClr val="002060"/>
                </a:solidFill>
              </a:rPr>
              <a:t>развития. </a:t>
            </a:r>
            <a:endParaRPr lang="ru-RU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rgbClr val="002060"/>
                </a:solidFill>
              </a:rPr>
              <a:t>Предполагается превращение </a:t>
            </a:r>
            <a:r>
              <a:rPr lang="ru-RU" sz="3000" dirty="0">
                <a:solidFill>
                  <a:srgbClr val="002060"/>
                </a:solidFill>
              </a:rPr>
              <a:t>государственного аппарата и гражданских служащих в «администраторов развития», что обусловливает иные требования к качеству кадрового состава, организации кадровых процессов, включая систему профессионального развития гражданских </a:t>
            </a:r>
            <a:r>
              <a:rPr lang="ru-RU" sz="3000" dirty="0" smtClean="0">
                <a:solidFill>
                  <a:srgbClr val="002060"/>
                </a:solidFill>
              </a:rPr>
              <a:t>служащих.</a:t>
            </a:r>
            <a:endParaRPr lang="ru-RU" sz="30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8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dirty="0" smtClean="0">
                <a:solidFill>
                  <a:srgbClr val="002060"/>
                </a:solidFill>
              </a:rPr>
              <a:t/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3</a:t>
            </a:r>
            <a:r>
              <a:rPr lang="ru-RU" sz="2200" dirty="0">
                <a:solidFill>
                  <a:srgbClr val="00206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0486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Инструментарий </a:t>
            </a:r>
          </a:p>
          <a:p>
            <a:r>
              <a:rPr lang="ru-RU" dirty="0">
                <a:solidFill>
                  <a:srgbClr val="002060"/>
                </a:solidFill>
              </a:rPr>
              <a:t>ч</a:t>
            </a:r>
            <a:r>
              <a:rPr lang="ru-RU" dirty="0" smtClean="0">
                <a:solidFill>
                  <a:srgbClr val="002060"/>
                </a:solidFill>
              </a:rPr>
              <a:t>еловеческий  капитал как основной фактор экономического развития,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повышение </a:t>
            </a:r>
            <a:r>
              <a:rPr lang="ru-RU" dirty="0">
                <a:solidFill>
                  <a:srgbClr val="002060"/>
                </a:solidFill>
              </a:rPr>
              <a:t>качества общего, профессионального и высшего образования, развитие образовательной инфраструктуры в целях обеспечения экономической безопасности, повышения качества и доступности услуг в социальной сфере с ориентацией их на эффективное удовлетворение запросов и потребностей </a:t>
            </a:r>
            <a:r>
              <a:rPr lang="ru-RU" dirty="0" smtClean="0">
                <a:solidFill>
                  <a:srgbClr val="002060"/>
                </a:solidFill>
              </a:rPr>
              <a:t>людей,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формирование </a:t>
            </a:r>
            <a:r>
              <a:rPr lang="ru-RU" dirty="0">
                <a:solidFill>
                  <a:srgbClr val="002060"/>
                </a:solidFill>
              </a:rPr>
              <a:t>целостной системы воспроизводства кадров </a:t>
            </a:r>
            <a:r>
              <a:rPr lang="ru-RU" dirty="0" smtClean="0">
                <a:solidFill>
                  <a:srgbClr val="002060"/>
                </a:solidFill>
              </a:rPr>
              <a:t>для                                           научно-технологического </a:t>
            </a:r>
            <a:r>
              <a:rPr lang="ru-RU" dirty="0">
                <a:solidFill>
                  <a:srgbClr val="002060"/>
                </a:solidFill>
              </a:rPr>
              <a:t>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6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4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59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500" b="1" dirty="0">
                <a:solidFill>
                  <a:srgbClr val="002060"/>
                </a:solidFill>
              </a:rPr>
              <a:t>Новая концепция </a:t>
            </a:r>
            <a:r>
              <a:rPr lang="ru-RU" sz="3500" b="1" dirty="0" smtClean="0">
                <a:solidFill>
                  <a:srgbClr val="002060"/>
                </a:solidFill>
              </a:rPr>
              <a:t>образования</a:t>
            </a:r>
            <a:endParaRPr lang="ru-RU" sz="3500" b="1" dirty="0">
              <a:solidFill>
                <a:srgbClr val="002060"/>
              </a:solidFill>
            </a:endParaRPr>
          </a:p>
          <a:p>
            <a:r>
              <a:rPr lang="ru-RU" sz="3500" dirty="0" smtClean="0">
                <a:solidFill>
                  <a:srgbClr val="002060"/>
                </a:solidFill>
              </a:rPr>
              <a:t>обновляется </a:t>
            </a:r>
            <a:r>
              <a:rPr lang="ru-RU" sz="3500" dirty="0">
                <a:solidFill>
                  <a:srgbClr val="002060"/>
                </a:solidFill>
              </a:rPr>
              <a:t>структура сети образовательных организаций в соответствии с задачами инновационного развития через государственную поддержку ведущих </a:t>
            </a:r>
            <a:r>
              <a:rPr lang="ru-RU" sz="3500" dirty="0" smtClean="0">
                <a:solidFill>
                  <a:srgbClr val="002060"/>
                </a:solidFill>
              </a:rPr>
              <a:t>университетов – лидеров</a:t>
            </a:r>
            <a:r>
              <a:rPr lang="ru-RU" sz="3500" dirty="0">
                <a:solidFill>
                  <a:srgbClr val="002060"/>
                </a:solidFill>
              </a:rPr>
              <a:t>, конкурирующих на глобальном рынке высшего </a:t>
            </a:r>
            <a:r>
              <a:rPr lang="ru-RU" sz="3500" dirty="0" smtClean="0">
                <a:solidFill>
                  <a:srgbClr val="002060"/>
                </a:solidFill>
              </a:rPr>
              <a:t>образования,</a:t>
            </a:r>
            <a:endParaRPr lang="ru-RU" sz="3500" dirty="0">
              <a:solidFill>
                <a:srgbClr val="002060"/>
              </a:solidFill>
            </a:endParaRPr>
          </a:p>
          <a:p>
            <a:r>
              <a:rPr lang="ru-RU" sz="3500" dirty="0" smtClean="0">
                <a:solidFill>
                  <a:srgbClr val="002060"/>
                </a:solidFill>
              </a:rPr>
              <a:t>осуществляется </a:t>
            </a:r>
            <a:r>
              <a:rPr lang="ru-RU" sz="3500" dirty="0">
                <a:solidFill>
                  <a:srgbClr val="002060"/>
                </a:solidFill>
              </a:rPr>
              <a:t>своевременное обновление содержания образования, образовательных технологий, в том числе обеспечивается развитие индивидуальных подходов к обучению через выстраивание индивидуальных (образовательных) траекторий, а также объективной системы оценки индивидуальных образовательных достижений </a:t>
            </a:r>
            <a:r>
              <a:rPr lang="ru-RU" sz="3500" dirty="0" smtClean="0">
                <a:solidFill>
                  <a:srgbClr val="002060"/>
                </a:solidFill>
              </a:rPr>
              <a:t>учащихся</a:t>
            </a:r>
            <a:r>
              <a:rPr lang="ru-RU" sz="3500" dirty="0">
                <a:solidFill>
                  <a:srgbClr val="002060"/>
                </a:solidFill>
              </a:rPr>
              <a:t>,</a:t>
            </a:r>
            <a:endParaRPr lang="ru-RU" sz="35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58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rgbClr val="002060"/>
                </a:solidFill>
              </a:rPr>
              <a:t>обеспечивается </a:t>
            </a:r>
            <a:r>
              <a:rPr lang="ru-RU" sz="3000" dirty="0">
                <a:solidFill>
                  <a:srgbClr val="002060"/>
                </a:solidFill>
              </a:rPr>
              <a:t>внедрение </a:t>
            </a:r>
            <a:r>
              <a:rPr lang="ru-RU" sz="3000" dirty="0" smtClean="0">
                <a:solidFill>
                  <a:srgbClr val="002060"/>
                </a:solidFill>
              </a:rPr>
              <a:t>практико-ориентированных </a:t>
            </a:r>
            <a:r>
              <a:rPr lang="ru-RU" sz="3000" dirty="0">
                <a:solidFill>
                  <a:srgbClr val="002060"/>
                </a:solidFill>
              </a:rPr>
              <a:t>подходов в реализации образовательных программ на разных уровнях образования, в том числе за счет внедрения разнообразных форм ранней профориентационной работы, проведения мероприятий во взаимодействии с ключевыми </a:t>
            </a:r>
            <a:r>
              <a:rPr lang="ru-RU" sz="3000" dirty="0" smtClean="0">
                <a:solidFill>
                  <a:srgbClr val="002060"/>
                </a:solidFill>
              </a:rPr>
              <a:t>работодателями,</a:t>
            </a:r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начата </a:t>
            </a:r>
            <a:r>
              <a:rPr lang="ru-RU" sz="3000" dirty="0">
                <a:solidFill>
                  <a:srgbClr val="002060"/>
                </a:solidFill>
              </a:rPr>
              <a:t>работа по обновлению информационно-телекоммуникационной инфраструктуры образовательных организаций в целях внедрения цифровой образовательной среды.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05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288032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5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Направленность концепции</a:t>
            </a:r>
            <a:endParaRPr lang="ru-RU" sz="3000" b="1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dirty="0">
                <a:solidFill>
                  <a:srgbClr val="002060"/>
                </a:solidFill>
              </a:rPr>
              <a:t>вновь поступающие </a:t>
            </a:r>
            <a:r>
              <a:rPr lang="ru-RU" sz="3000" dirty="0" smtClean="0">
                <a:solidFill>
                  <a:srgbClr val="002060"/>
                </a:solidFill>
              </a:rPr>
              <a:t>сотрудники, </a:t>
            </a:r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dirty="0">
                <a:solidFill>
                  <a:srgbClr val="002060"/>
                </a:solidFill>
              </a:rPr>
              <a:t>действующие сотрудники ФНС </a:t>
            </a:r>
            <a:r>
              <a:rPr lang="ru-RU" sz="3000" dirty="0" smtClean="0">
                <a:solidFill>
                  <a:srgbClr val="002060"/>
                </a:solidFill>
              </a:rPr>
              <a:t>России, </a:t>
            </a:r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dirty="0">
                <a:solidFill>
                  <a:srgbClr val="002060"/>
                </a:solidFill>
              </a:rPr>
              <a:t>сотрудники, уволенные с государственной гражданской службы.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45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591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Новации в сфере профессионального развития государственных служащих  (на примере ФНС Росси) </vt:lpstr>
      <vt:lpstr>1. </vt:lpstr>
      <vt:lpstr>Презентация PowerPoint</vt:lpstr>
      <vt:lpstr>2.</vt:lpstr>
      <vt:lpstr>Презентация PowerPoint</vt:lpstr>
      <vt:lpstr> 3. </vt:lpstr>
      <vt:lpstr>4. </vt:lpstr>
      <vt:lpstr>Презентация PowerPoint</vt:lpstr>
      <vt:lpstr>5. </vt:lpstr>
      <vt:lpstr>6.  </vt:lpstr>
      <vt:lpstr>7.  </vt:lpstr>
      <vt:lpstr>Презентация PowerPoint</vt:lpstr>
      <vt:lpstr>  8. </vt:lpstr>
      <vt:lpstr>9.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сфере профессионального развития государственных служащих на примере ФНС. </dc:title>
  <dc:creator>Руслан</dc:creator>
  <cp:lastModifiedBy>Август Валерьевич Телегус</cp:lastModifiedBy>
  <cp:revision>11</cp:revision>
  <dcterms:created xsi:type="dcterms:W3CDTF">2021-05-23T19:22:14Z</dcterms:created>
  <dcterms:modified xsi:type="dcterms:W3CDTF">2021-05-24T10:18:18Z</dcterms:modified>
</cp:coreProperties>
</file>