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49" r:id="rId2"/>
    <p:sldMasterId id="2147483651" r:id="rId3"/>
    <p:sldMasterId id="2147483739" r:id="rId4"/>
    <p:sldMasterId id="2147483766" r:id="rId5"/>
    <p:sldMasterId id="2147483778" r:id="rId6"/>
    <p:sldMasterId id="2147483790" r:id="rId7"/>
  </p:sldMasterIdLst>
  <p:notesMasterIdLst>
    <p:notesMasterId r:id="rId100"/>
  </p:notesMasterIdLst>
  <p:sldIdLst>
    <p:sldId id="645" r:id="rId8"/>
    <p:sldId id="715" r:id="rId9"/>
    <p:sldId id="710" r:id="rId10"/>
    <p:sldId id="707" r:id="rId11"/>
    <p:sldId id="712" r:id="rId12"/>
    <p:sldId id="709" r:id="rId13"/>
    <p:sldId id="706" r:id="rId14"/>
    <p:sldId id="716" r:id="rId15"/>
    <p:sldId id="717" r:id="rId16"/>
    <p:sldId id="720" r:id="rId17"/>
    <p:sldId id="721" r:id="rId18"/>
    <p:sldId id="730" r:id="rId19"/>
    <p:sldId id="646" r:id="rId20"/>
    <p:sldId id="340" r:id="rId21"/>
    <p:sldId id="583" r:id="rId22"/>
    <p:sldId id="407" r:id="rId23"/>
    <p:sldId id="581" r:id="rId24"/>
    <p:sldId id="521" r:id="rId25"/>
    <p:sldId id="582" r:id="rId26"/>
    <p:sldId id="577" r:id="rId27"/>
    <p:sldId id="517" r:id="rId28"/>
    <p:sldId id="518" r:id="rId29"/>
    <p:sldId id="584" r:id="rId30"/>
    <p:sldId id="617" r:id="rId31"/>
    <p:sldId id="520" r:id="rId32"/>
    <p:sldId id="522" r:id="rId33"/>
    <p:sldId id="742" r:id="rId34"/>
    <p:sldId id="743" r:id="rId35"/>
    <p:sldId id="744" r:id="rId36"/>
    <p:sldId id="745" r:id="rId37"/>
    <p:sldId id="746" r:id="rId38"/>
    <p:sldId id="747" r:id="rId39"/>
    <p:sldId id="751" r:id="rId40"/>
    <p:sldId id="749" r:id="rId41"/>
    <p:sldId id="748" r:id="rId42"/>
    <p:sldId id="543" r:id="rId43"/>
    <p:sldId id="361" r:id="rId44"/>
    <p:sldId id="360" r:id="rId45"/>
    <p:sldId id="553" r:id="rId46"/>
    <p:sldId id="647" r:id="rId47"/>
    <p:sldId id="649" r:id="rId48"/>
    <p:sldId id="650" r:id="rId49"/>
    <p:sldId id="651" r:id="rId50"/>
    <p:sldId id="652" r:id="rId51"/>
    <p:sldId id="648" r:id="rId52"/>
    <p:sldId id="653" r:id="rId53"/>
    <p:sldId id="655" r:id="rId54"/>
    <p:sldId id="654" r:id="rId55"/>
    <p:sldId id="657" r:id="rId56"/>
    <p:sldId id="660" r:id="rId57"/>
    <p:sldId id="658" r:id="rId58"/>
    <p:sldId id="659" r:id="rId59"/>
    <p:sldId id="661" r:id="rId60"/>
    <p:sldId id="663" r:id="rId61"/>
    <p:sldId id="656" r:id="rId62"/>
    <p:sldId id="662" r:id="rId63"/>
    <p:sldId id="620" r:id="rId64"/>
    <p:sldId id="411" r:id="rId65"/>
    <p:sldId id="301" r:id="rId66"/>
    <p:sldId id="731" r:id="rId67"/>
    <p:sldId id="732" r:id="rId68"/>
    <p:sldId id="733" r:id="rId69"/>
    <p:sldId id="629" r:id="rId70"/>
    <p:sldId id="729" r:id="rId71"/>
    <p:sldId id="631" r:id="rId72"/>
    <p:sldId id="426" r:id="rId73"/>
    <p:sldId id="588" r:id="rId74"/>
    <p:sldId id="592" r:id="rId75"/>
    <p:sldId id="591" r:id="rId76"/>
    <p:sldId id="616" r:id="rId77"/>
    <p:sldId id="590" r:id="rId78"/>
    <p:sldId id="615" r:id="rId79"/>
    <p:sldId id="614" r:id="rId80"/>
    <p:sldId id="427" r:id="rId81"/>
    <p:sldId id="724" r:id="rId82"/>
    <p:sldId id="725" r:id="rId83"/>
    <p:sldId id="722" r:id="rId84"/>
    <p:sldId id="723" r:id="rId85"/>
    <p:sldId id="726" r:id="rId86"/>
    <p:sldId id="672" r:id="rId87"/>
    <p:sldId id="741" r:id="rId88"/>
    <p:sldId id="684" r:id="rId89"/>
    <p:sldId id="687" r:id="rId90"/>
    <p:sldId id="688" r:id="rId91"/>
    <p:sldId id="689" r:id="rId92"/>
    <p:sldId id="690" r:id="rId93"/>
    <p:sldId id="692" r:id="rId94"/>
    <p:sldId id="693" r:id="rId95"/>
    <p:sldId id="676" r:id="rId96"/>
    <p:sldId id="664" r:id="rId97"/>
    <p:sldId id="667" r:id="rId98"/>
    <p:sldId id="666" r:id="rId99"/>
  </p:sldIdLst>
  <p:sldSz cx="9144000" cy="6858000" type="screen4x3"/>
  <p:notesSz cx="6834188" cy="99790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CC3300"/>
    <a:srgbClr val="006600"/>
    <a:srgbClr val="CC9900"/>
    <a:srgbClr val="FF33CC"/>
    <a:srgbClr val="99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550" autoAdjust="0"/>
  </p:normalViewPr>
  <p:slideViewPr>
    <p:cSldViewPr>
      <p:cViewPr varScale="1">
        <p:scale>
          <a:sx n="89" d="100"/>
          <a:sy n="89" d="100"/>
        </p:scale>
        <p:origin x="-120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22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25" tIns="45962" rIns="91925" bIns="45962" numCol="1" anchor="t" anchorCtr="0" compatLnSpc="1">
            <a:prstTxWarp prst="textNoShape">
              <a:avLst/>
            </a:prstTxWarp>
          </a:bodyPr>
          <a:lstStyle>
            <a:lvl1pPr defTabSz="919163"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0325" y="0"/>
            <a:ext cx="29622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25" tIns="45962" rIns="91925" bIns="45962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799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7713"/>
            <a:ext cx="4991100" cy="374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99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2625" y="4740275"/>
            <a:ext cx="5468938" cy="449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25" tIns="45962" rIns="91925" bIns="459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799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77375"/>
            <a:ext cx="29622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25" tIns="45962" rIns="91925" bIns="45962" numCol="1" anchor="b" anchorCtr="0" compatLnSpc="1">
            <a:prstTxWarp prst="textNoShape">
              <a:avLst/>
            </a:prstTxWarp>
          </a:bodyPr>
          <a:lstStyle>
            <a:lvl1pPr defTabSz="919163"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3799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0325" y="9477375"/>
            <a:ext cx="29622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25" tIns="45962" rIns="91925" bIns="45962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Arial" charset="0"/>
              </a:defRPr>
            </a:lvl1pPr>
          </a:lstStyle>
          <a:p>
            <a:fld id="{53B9ABA6-EE64-46E8-BBBF-E6782E386D6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606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1DFBE17-5747-4C53-94BB-3BCB0D4BAF47}" type="slidenum">
              <a:rPr lang="ru-RU" altLang="ru-RU" sz="1200" smtClean="0"/>
              <a:pPr eaLnBrk="1" hangingPunct="1"/>
              <a:t>1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CD4193-315D-4FB0-ACED-FAC8F9911FF9}" type="slidenum">
              <a:rPr lang="ru-RU"/>
              <a:pPr/>
              <a:t>17</a:t>
            </a:fld>
            <a:endParaRPr lang="ru-RU"/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3D3A2-904A-49EC-AAAC-98464395E00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073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A416A-2E3E-40DE-B3F6-9319CA47EB3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99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29D76-2475-4238-AD18-C8F078D764B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87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818EF57-7F3F-4D3A-89FA-426F5556564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181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0535A-28B9-476A-8738-835D03340E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911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842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291843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291844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1845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91846" name="Group 6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291847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291848" name="Group 8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291849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1850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1851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291852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291853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854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855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291856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857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858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291859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860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861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291862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863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864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291865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866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867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291868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869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870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291871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872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873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291874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875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876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291877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878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879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291880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881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882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291883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884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885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291886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887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888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291889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890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891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291892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893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894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291895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896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897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291898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899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900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291901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902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903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291904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905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906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291907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908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909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291910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911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912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291913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914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291915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1916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291917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291918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919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920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291921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922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923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291924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925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926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291927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928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929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291930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931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932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291933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934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935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291936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937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938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291939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940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941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291942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943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944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291945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946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91947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291948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1949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</p:grpSp>
          </p:grpSp>
          <p:grpSp>
            <p:nvGrpSpPr>
              <p:cNvPr id="291950" name="Group 110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291951" name="Group 111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291952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1953" name="Arc 113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1954" name="Arc 114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1955" name="Arc 115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1956" name="Arc 116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1957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1958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64 h 2368"/>
                      <a:gd name="T2" fmla="*/ 240 w 776"/>
                      <a:gd name="T3" fmla="*/ 16 h 2368"/>
                      <a:gd name="T4" fmla="*/ 96 w 776"/>
                      <a:gd name="T5" fmla="*/ 160 h 2368"/>
                      <a:gd name="T6" fmla="*/ 336 w 776"/>
                      <a:gd name="T7" fmla="*/ 160 h 2368"/>
                      <a:gd name="T8" fmla="*/ 192 w 776"/>
                      <a:gd name="T9" fmla="*/ 304 h 2368"/>
                      <a:gd name="T10" fmla="*/ 384 w 776"/>
                      <a:gd name="T11" fmla="*/ 352 h 2368"/>
                      <a:gd name="T12" fmla="*/ 288 w 776"/>
                      <a:gd name="T13" fmla="*/ 448 h 2368"/>
                      <a:gd name="T14" fmla="*/ 480 w 776"/>
                      <a:gd name="T15" fmla="*/ 496 h 2368"/>
                      <a:gd name="T16" fmla="*/ 384 w 776"/>
                      <a:gd name="T17" fmla="*/ 592 h 2368"/>
                      <a:gd name="T18" fmla="*/ 528 w 776"/>
                      <a:gd name="T19" fmla="*/ 640 h 2368"/>
                      <a:gd name="T20" fmla="*/ 480 w 776"/>
                      <a:gd name="T21" fmla="*/ 736 h 2368"/>
                      <a:gd name="T22" fmla="*/ 576 w 776"/>
                      <a:gd name="T23" fmla="*/ 832 h 2368"/>
                      <a:gd name="T24" fmla="*/ 576 w 776"/>
                      <a:gd name="T25" fmla="*/ 928 h 2368"/>
                      <a:gd name="T26" fmla="*/ 672 w 776"/>
                      <a:gd name="T27" fmla="*/ 1072 h 2368"/>
                      <a:gd name="T28" fmla="*/ 624 w 776"/>
                      <a:gd name="T29" fmla="*/ 1216 h 2368"/>
                      <a:gd name="T30" fmla="*/ 720 w 776"/>
                      <a:gd name="T31" fmla="*/ 1312 h 2368"/>
                      <a:gd name="T32" fmla="*/ 672 w 776"/>
                      <a:gd name="T33" fmla="*/ 1456 h 2368"/>
                      <a:gd name="T34" fmla="*/ 720 w 776"/>
                      <a:gd name="T35" fmla="*/ 1600 h 2368"/>
                      <a:gd name="T36" fmla="*/ 672 w 776"/>
                      <a:gd name="T37" fmla="*/ 1696 h 2368"/>
                      <a:gd name="T38" fmla="*/ 768 w 776"/>
                      <a:gd name="T39" fmla="*/ 1840 h 2368"/>
                      <a:gd name="T40" fmla="*/ 720 w 776"/>
                      <a:gd name="T41" fmla="*/ 1984 h 2368"/>
                      <a:gd name="T42" fmla="*/ 768 w 776"/>
                      <a:gd name="T43" fmla="*/ 2176 h 2368"/>
                      <a:gd name="T44" fmla="*/ 720 w 776"/>
                      <a:gd name="T45" fmla="*/ 2224 h 2368"/>
                      <a:gd name="T46" fmla="*/ 768 w 776"/>
                      <a:gd name="T47" fmla="*/ 2368 h 2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91959" name="Freeform 119"/>
                <p:cNvSpPr>
                  <a:spLocks/>
                </p:cNvSpPr>
                <p:nvPr/>
              </p:nvSpPr>
              <p:spPr bwMode="hidden">
                <a:xfrm rot="20253369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64 h 2368"/>
                    <a:gd name="T2" fmla="*/ 240 w 776"/>
                    <a:gd name="T3" fmla="*/ 16 h 2368"/>
                    <a:gd name="T4" fmla="*/ 96 w 776"/>
                    <a:gd name="T5" fmla="*/ 160 h 2368"/>
                    <a:gd name="T6" fmla="*/ 336 w 776"/>
                    <a:gd name="T7" fmla="*/ 160 h 2368"/>
                    <a:gd name="T8" fmla="*/ 192 w 776"/>
                    <a:gd name="T9" fmla="*/ 304 h 2368"/>
                    <a:gd name="T10" fmla="*/ 384 w 776"/>
                    <a:gd name="T11" fmla="*/ 352 h 2368"/>
                    <a:gd name="T12" fmla="*/ 288 w 776"/>
                    <a:gd name="T13" fmla="*/ 448 h 2368"/>
                    <a:gd name="T14" fmla="*/ 480 w 776"/>
                    <a:gd name="T15" fmla="*/ 496 h 2368"/>
                    <a:gd name="T16" fmla="*/ 384 w 776"/>
                    <a:gd name="T17" fmla="*/ 592 h 2368"/>
                    <a:gd name="T18" fmla="*/ 528 w 776"/>
                    <a:gd name="T19" fmla="*/ 640 h 2368"/>
                    <a:gd name="T20" fmla="*/ 480 w 776"/>
                    <a:gd name="T21" fmla="*/ 736 h 2368"/>
                    <a:gd name="T22" fmla="*/ 576 w 776"/>
                    <a:gd name="T23" fmla="*/ 832 h 2368"/>
                    <a:gd name="T24" fmla="*/ 576 w 776"/>
                    <a:gd name="T25" fmla="*/ 928 h 2368"/>
                    <a:gd name="T26" fmla="*/ 672 w 776"/>
                    <a:gd name="T27" fmla="*/ 1072 h 2368"/>
                    <a:gd name="T28" fmla="*/ 624 w 776"/>
                    <a:gd name="T29" fmla="*/ 1216 h 2368"/>
                    <a:gd name="T30" fmla="*/ 720 w 776"/>
                    <a:gd name="T31" fmla="*/ 1312 h 2368"/>
                    <a:gd name="T32" fmla="*/ 672 w 776"/>
                    <a:gd name="T33" fmla="*/ 1456 h 2368"/>
                    <a:gd name="T34" fmla="*/ 720 w 776"/>
                    <a:gd name="T35" fmla="*/ 1600 h 2368"/>
                    <a:gd name="T36" fmla="*/ 672 w 776"/>
                    <a:gd name="T37" fmla="*/ 1696 h 2368"/>
                    <a:gd name="T38" fmla="*/ 768 w 776"/>
                    <a:gd name="T39" fmla="*/ 1840 h 2368"/>
                    <a:gd name="T40" fmla="*/ 720 w 776"/>
                    <a:gd name="T41" fmla="*/ 1984 h 2368"/>
                    <a:gd name="T42" fmla="*/ 768 w 776"/>
                    <a:gd name="T43" fmla="*/ 2176 h 2368"/>
                    <a:gd name="T44" fmla="*/ 720 w 776"/>
                    <a:gd name="T45" fmla="*/ 2224 h 2368"/>
                    <a:gd name="T46" fmla="*/ 768 w 776"/>
                    <a:gd name="T47" fmla="*/ 2368 h 2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291960" name="Group 120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291961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1962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1963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1964" name="Arc 124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1965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1966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1967" name="Freeform 127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1968" name="Freeform 128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1969" name="Freeform 129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1970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1971" name="Freeform 131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1972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1973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1974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291975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91976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291977" name="Rectangle 13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91978" name="Rectangle 1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91979" name="Rectangle 13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7CB0C51-E7DE-4E8E-A072-AFA6AB7B0F3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D2511-2C62-429D-8B41-3B62D350818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763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4F489-40F5-4944-BBFB-BD11049817E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183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EFDC4A-6E8E-4736-97D6-98B93134C02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496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55622-C906-4217-8EA8-40262307A59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623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FF523-128C-4D49-B9A5-6AD43E74AF5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5B95D-F41B-4CBA-99B2-77625D0F889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428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1F3EA-DC9E-4552-B3D7-005F9A56A7F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144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8BF33-69D3-4DA5-B8CC-83160FB76BE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704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9CCBF-768D-43B5-9CFD-7427B9661B8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938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17147-400A-4BC8-9526-7D6653FA6A6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463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D61FF-3DC4-4F55-A0F3-956DF576BD5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4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294916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491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9491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199F39C-FFC1-43B6-A70B-ECEAB52E65D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29491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6AAA5-0AC3-42F9-AB18-A87250772FE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18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D4318-956B-43DD-9D71-F4AF24DB70B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290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8FF47-9203-4D4B-9ACE-B0E64A24F09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710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EE42A-10DA-4CFA-B49A-DF094EB1BB1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610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A4424-A632-4825-ADC8-5A77184472E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234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6381A-CAF3-488C-BFDA-3EE1B80A4EC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933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F234DA-1FF0-401F-8AB4-387BD15D261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164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59E3D-0BDA-4BFE-88E9-464D7FA6468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70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554E2-E05B-427D-83C8-9E0CB7A57B9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6130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9DB4A-A067-4778-A3C4-548ACEF8C58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5225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3657E-26AD-4AC8-855B-EECF25C6ACD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5194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0535A-28B9-476A-8738-835D03340E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911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9F39C-FFC1-43B6-A70B-ECEAB52E6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1295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6AAA5-0AC3-42F9-AB18-A87250772F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140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4318-956B-43DD-9D71-F4AF24DB70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60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1446F-FF6C-472F-B083-7FF556EE4C1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964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FF47-9203-4D4B-9ACE-B0E64A24F0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283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EE42A-10DA-4CFA-B49A-DF094EB1BB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127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6381A-CAF3-488C-BFDA-3EE1B80A4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446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234DA-1FF0-401F-8AB4-387BD15D26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1878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59E3D-0BDA-4BFE-88E9-464D7FA646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1021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54E2-E05B-427D-83C8-9E0CB7A57B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8301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DB4A-A067-4778-A3C4-548ACEF8C5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1655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657E-26AD-4AC8-855B-EECF25C6AC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94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/>
          <a:srcRect t="81480"/>
          <a:stretch/>
        </p:blipFill>
        <p:spPr>
          <a:xfrm>
            <a:off x="0" y="5700713"/>
            <a:ext cx="9144000" cy="1184275"/>
          </a:xfrm>
          <a:prstGeom prst="rect">
            <a:avLst/>
          </a:prstGeom>
          <a:effectLst>
            <a:outerShdw blurRad="254000" dist="38100" dir="2700000" sx="99000" sy="99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6" name="Rectangle 7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solidFill>
            <a:srgbClr val="0065B0"/>
          </a:solidFill>
          <a:ln>
            <a:noFill/>
          </a:ln>
          <a:effectLst>
            <a:outerShdw blurRad="254000" dist="38100" dir="2700000" sx="99000" sy="99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latin typeface="Franklin Gothic Medium Cond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36513"/>
            <a:ext cx="91440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ПРИВОЛЖСКИЙ ИНСТИТУТ ПОВЫШЕНИЯ КВАЛИФИКАЦИИ ФНС РОССИИ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821113" y="6453188"/>
            <a:ext cx="18859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lumMod val="65000"/>
                      <a:lumOff val="35000"/>
                    </a:schemeClr>
                  </a:outerShdw>
                </a:effectLst>
                <a:latin typeface="Arial Narrow" pitchFamily="34" charset="0"/>
              </a:rPr>
              <a:t>Нижний Новгород</a:t>
            </a:r>
          </a:p>
        </p:txBody>
      </p:sp>
      <p:pic>
        <p:nvPicPr>
          <p:cNvPr id="9" name="Изображение 10" descr="FNS_vizitka_for_rukovodstv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6513"/>
            <a:ext cx="90805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8388350" y="36513"/>
            <a:ext cx="7334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701040" y="3861060"/>
            <a:ext cx="1620000" cy="2160000"/>
          </a:xfrm>
          <a:ln>
            <a:noFill/>
          </a:ln>
          <a:effectLst>
            <a:outerShdw blurRad="254000" dist="38100" dir="2700000" sx="99000" sy="99000" algn="tl" rotWithShape="0">
              <a:schemeClr val="bg1">
                <a:lumMod val="6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1600">
                <a:effectLst/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434060"/>
            <a:ext cx="7543800" cy="3075090"/>
          </a:xfrm>
        </p:spPr>
        <p:txBody>
          <a:bodyPr anchor="t">
            <a:noAutofit/>
          </a:bodyPr>
          <a:lstStyle>
            <a:lvl1pPr>
              <a:defRPr sz="500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254000" dist="38100" dir="2700000" sx="99000" sy="99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5"/>
          </p:nvPr>
        </p:nvSpPr>
        <p:spPr>
          <a:xfrm>
            <a:off x="2411413" y="4437375"/>
            <a:ext cx="4321175" cy="1655763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rgbClr val="002948"/>
                </a:solidFill>
              </a:defRPr>
            </a:lvl1pPr>
            <a:lvl2pPr marL="266700" indent="-266700" algn="l">
              <a:defRPr sz="1800">
                <a:solidFill>
                  <a:srgbClr val="004070"/>
                </a:solidFill>
              </a:defRPr>
            </a:lvl2pPr>
            <a:lvl3pPr marL="266700" indent="-266700" algn="l">
              <a:defRPr sz="1800">
                <a:solidFill>
                  <a:srgbClr val="004070"/>
                </a:solidFill>
              </a:defRPr>
            </a:lvl3pPr>
            <a:lvl5pPr marL="1143000" indent="0">
              <a:buNone/>
              <a:defRPr sz="1800">
                <a:solidFill>
                  <a:srgbClr val="004070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16499974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3D3A2-904A-49EC-AAAC-98464395E0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7BB55-4796-432B-BD02-A92D1C57D47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2933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5B95D-F41B-4CBA-99B2-77625D0F88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C8A4424-A632-4825-ADC8-5A77184472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1446F-FF6C-472F-B083-7FF556EE4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BB55-4796-432B-BD02-A92D1C57D4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45B2-D456-4021-A3F9-7FAA21BD2F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C61B-0B1C-4E42-BED4-01F02871F5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1A376-326A-46D3-89EA-3C084926C5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CBB17-A531-4CB5-8755-AB3D19FE8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A416A-2E3E-40DE-B3F6-9319CA47EB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29D76-2475-4238-AD18-C8F078D764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345B2-D456-4021-A3F9-7FAA21BD2F7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166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7CB0C51-E7DE-4E8E-A072-AFA6AB7B0F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1D2511-2C62-429D-8B41-3B62D35081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24F489-40F5-4944-BBFB-BD11049817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6EFDC4A-6E8E-4736-97D6-98B93134C0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D55622-C906-4217-8EA8-40262307A5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CFF523-128C-4D49-B9A5-6AD43E74A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F1F3EA-DC9E-4552-B3D7-005F9A56A7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F8BF33-69D3-4DA5-B8CC-83160FB76B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C9CCBF-768D-43B5-9CFD-7427B9661B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F517147-400A-4BC8-9526-7D6653FA6A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8C61B-0B1C-4E42-BED4-01F02871F5F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7678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FD61FF-3DC4-4F55-A0F3-956DF576BD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CB0C51-E7DE-4E8E-A072-AFA6AB7B0F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D2511-2C62-429D-8B41-3B62D35081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4F489-40F5-4944-BBFB-BD11049817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FDC4A-6E8E-4736-97D6-98B93134C0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5622-C906-4217-8EA8-40262307A5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F523-128C-4D49-B9A5-6AD43E74A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1F3EA-DC9E-4552-B3D7-005F9A56A7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8BF33-69D3-4DA5-B8CC-83160FB76B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9CCBF-768D-43B5-9CFD-7427B9661B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1A376-326A-46D3-89EA-3C084926C5C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51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7147-400A-4BC8-9526-7D6653FA6A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D61FF-3DC4-4F55-A0F3-956DF576BD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CBB17-A531-4CB5-8755-AB3D19FE878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903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94C9463-29DA-4530-B324-3AE0529034C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726" r:id="rId12"/>
    <p:sldLayoutId id="2147483765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818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290819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90820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821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90822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90823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824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90825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90826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827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90828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90829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90830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0831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90832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90833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90834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35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36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90837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38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39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90840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41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42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90843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44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45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90846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47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48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90849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50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51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90852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53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54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90855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56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57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90858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59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60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90861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62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63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90864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65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66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90867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68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69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90870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71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72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90873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74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75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90876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77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78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90879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80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81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90882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83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84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90885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86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87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90888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89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90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90891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92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893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90894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895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90896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0897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290898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90899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900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901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90902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903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904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90905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906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907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90908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909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910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90911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912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913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90914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915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916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90917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918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919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90920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921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922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90923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924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925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90926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927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0928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90929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0930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290931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32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33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34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35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36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37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38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39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40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41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42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43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44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45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46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47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48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49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50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51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0952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290953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90954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90955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90956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90957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206FB000-D02B-4D56-A5A4-A5AB00F787CC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5C76F1C6-2A5C-4123-A648-8B200B995B68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64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C9463-29DA-4530-B324-3AE0529034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38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6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94C9463-29DA-4530-B324-3AE052903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94C9463-29DA-4530-B324-3AE052903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94C9463-29DA-4530-B324-3AE0529034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51;&#1045;&#1050;&#1062;&#1048;&#1071;_&#1044;&#1050;_&#1057;&#1042;&#1045;&#1056;&#1044;&#1051;&#1054;&#1042;&#1040;\RD13.WAV" TargetMode="Externa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://image.subscribe.ru/group/uploads/se/sekretyi-krasotyi-i-makiyazha/image/1ZDUtMmEx_jpg_500x500_q85.jpg" TargetMode="External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//images.yandex.ru/yandsearch?text=%D0%BC%D0%B5%D1%80%D0%B8%D0%BB%D0%B8%D0%BD%20%D0%BC%D0%BE%D0%BD%D1%80%D0%BE%20%D1%84%D0%BE%D1%82%D0%BE&amp;rpt=simage&amp;p=3&amp;img_url=kp.ru/upimg/38fd25d0148fde2be07a6b7b4f6431b14dc82cf0/1072345.jpg" TargetMode="External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9.jpeg"/><Relationship Id="rId2" Type="http://schemas.openxmlformats.org/officeDocument/2006/relationships/hyperlink" Target="//images.yandex.ru/yandsearch?text=%D0%BC%D0%B5%D1%80%D0%B8%D0%BB%D0%B8%D0%BD%20%D0%BC%D0%BE%D0%BD%D1%80%D0%BE%20%D1%84%D0%BE%D1%82%D0%BE&amp;rpt=simage&amp;p=3&amp;img_url=kp.ru/upimg/38fd25d0148fde2be07a6b7b4f6431b14dc82cf0/1072345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q.ellf.ru/2007/03/20070313-Marilyn.Monroe.by.Alfred.Eisenstaedt.HQ.09.jpg" TargetMode="External"/><Relationship Id="rId5" Type="http://schemas.openxmlformats.org/officeDocument/2006/relationships/image" Target="../media/image28.jpeg"/><Relationship Id="rId4" Type="http://schemas.openxmlformats.org/officeDocument/2006/relationships/hyperlink" Target="http://hq.ellf.ru/2007/03/20070313-Marilyn.Monroe.by.Alfred.Eisenstaedt.HQ.16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librarising.com/astrology/celebs/images2/J/jackiekennedy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hyperlink" Target="//images.yandex.ru/yandsearch?text=%D0%BC%D0%B0%D1%80%D0%B3%D0%B0%D1%80%D0%B5%D1%82%20%D1%82%D1%8D%D1%82%D1%87%D0%B5%D1%80%20%D1%84%D0%BE%D1%82%D0%BE&amp;rpt=simage&amp;p=2&amp;img_url=static02.topnews.ru/upload/photo/c9c1d663/6da72.jpg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51;&#1045;&#1050;&#1062;&#1048;&#1071;_&#1044;&#1050;_&#1057;&#1042;&#1045;&#1056;&#1044;&#1051;&#1054;&#1042;&#1040;\RD118.WAV" TargetMode="Externa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hyperlink" Target="//images.yandex.ru/yandsearch?text=%D1%8E%D0%BB%D0%B8%D1%8F%20%D1%82%D0%B8%D0%BC%D0%BE%D1%88%D0%B5%D0%BD%D0%BA%D0%BE%20%D1%84%D0%BE%D1%82%D0%BE&amp;rpt=simage&amp;p=1&amp;img_url=ukrslovo.net/files/ua/08_PrimeMinister.jpg" TargetMode="External"/><Relationship Id="rId7" Type="http://schemas.openxmlformats.org/officeDocument/2006/relationships/hyperlink" Target="//images.yandex.ru/yandsearch?text=%D1%8E%D0%BB%D0%B8%D1%8F%20%D1%82%D0%B8%D0%BC%D0%BE%D1%88%D0%B5%D0%BD%D0%BA%D0%BE%20%D1%84%D0%BE%D1%82%D0%BE&amp;rpt=simage&amp;p=2&amp;img_url=smarteconomy.typepad.com/.a/6a00d8341ed85853ef012877855624970c-320wi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hyperlink" Target="//images.yandex.ru/yandsearch?text=%D1%8E%D0%BB%D0%B8%D1%8F%20%D1%82%D0%B8%D0%BC%D0%BE%D1%88%D0%B5%D0%BD%D0%BA%D0%BE%20%D1%84%D0%BE%D1%82%D0%BE&amp;rpt=simage&amp;p=3&amp;img_url=newzz.in.ua/uploads/posts/2010-09/1284759779_9_3.jpg" TargetMode="External"/><Relationship Id="rId4" Type="http://schemas.openxmlformats.org/officeDocument/2006/relationships/image" Target="../media/image40.jpe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51;&#1045;&#1050;&#1062;&#1048;&#1071;_&#1044;&#1050;_&#1057;&#1042;&#1045;&#1056;&#1044;&#1051;&#1054;&#1042;&#1040;\37-Manifesto%20(Original%20mix).mp3" TargetMode="Externa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//images.yandex.ru/yandsearch?text=%D0%BC%D0%B0%D0%B4%D0%BE%D0%BD%D0%BD%D0%B0%20%D1%84%D0%BE%D1%82%D0%BE%202010&amp;rpt=simage&amp;p=4&amp;img_url=img0.liveinternet.ru/images/attach/c/0/63/222/63222525_25_08_2010_15_08_32_madonna.jpg" TargetMode="External"/><Relationship Id="rId13" Type="http://schemas.openxmlformats.org/officeDocument/2006/relationships/image" Target="../media/image66.jpe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12" Type="http://schemas.openxmlformats.org/officeDocument/2006/relationships/hyperlink" Target="//images.yandex.ru/yandsearch?text=%D0%BC%D0%B0%D0%B4%D0%BE%D0%BD%D0%BD%D0%B0%20%D1%84%D0%BE%D1%82%D0%BE%202010&amp;rpt=simage&amp;p=3&amp;img_url=assets.acasatv.ro/assets/acasatv/2010/01/23/image_galleries/1682/tinere-vedete-dar-si-celebritati-consacrate-au-strans-fonduri-pentru-victimele-cutremurului-din-haiti_68.jpg" TargetMode="External"/><Relationship Id="rId2" Type="http://schemas.openxmlformats.org/officeDocument/2006/relationships/hyperlink" Target="http://stylefrizz.com/img/madonna-hard-candy-cover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//images.yandex.ru/yandsearch?text=%D0%BC%D0%B0%D0%B4%D0%BE%D0%BD%D0%BD%D0%B0%20%D1%84%D0%BE%D1%82%D0%BE%202010&amp;rpt=simage&amp;p=0&amp;img_url=images.fanpop.com/images/image_uploads/Madonna-madonna-73933_786_571.jpg" TargetMode="External"/><Relationship Id="rId11" Type="http://schemas.openxmlformats.org/officeDocument/2006/relationships/image" Target="../media/image65.jpeg"/><Relationship Id="rId5" Type="http://schemas.openxmlformats.org/officeDocument/2006/relationships/image" Target="../media/image62.jpeg"/><Relationship Id="rId10" Type="http://schemas.openxmlformats.org/officeDocument/2006/relationships/hyperlink" Target="//images.yandex.ru/yandsearch?text=%D0%BC%D0%B0%D0%B4%D0%BE%D0%BD%D0%BD%D0%B0%20%D1%84%D0%BE%D1%82%D0%BE%202010&amp;rpt=simage&amp;p=2&amp;img_url=chicfarm.ru/_ph/11/2/297248881.jpg" TargetMode="External"/><Relationship Id="rId4" Type="http://schemas.openxmlformats.org/officeDocument/2006/relationships/image" Target="../media/image61.jpeg"/><Relationship Id="rId9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//images.yandex.ru/yandsearch?text=%D0%BB%D0%B5%D0%B4%D0%B8%20%D0%B3%D0%B0%D0%B3%D0%B0%20%D1%84%D0%BE%D1%82%D0%BE%20%D0%B2%20%D0%BF%D0%BB%D0%B0%D1%82%D1%8C%D0%B5%20%D0%B8%D0%B7%20%D0%BC%D1%8F%D1%81%D0%B0&amp;rpt=simage&amp;p=4&amp;img_url=www.hollyscoop.com/Images/TGImages/71439856---7.jpg" TargetMode="External"/><Relationship Id="rId3" Type="http://schemas.openxmlformats.org/officeDocument/2006/relationships/image" Target="../media/image67.jpeg"/><Relationship Id="rId7" Type="http://schemas.openxmlformats.org/officeDocument/2006/relationships/image" Target="../media/image69.jpeg"/><Relationship Id="rId2" Type="http://schemas.openxmlformats.org/officeDocument/2006/relationships/hyperlink" Target="http://ru.wikipedia.org/wiki/%D0%A4%D0%B0%D0%B9%D0%BB:Lady_Gag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//images.yandex.ru/yandsearch?text=%D0%BB%D0%B5%D0%B4%D0%B8%20%D0%B3%D0%B0%D0%B3%D0%B0%20%D1%84%D0%BE%D1%82%D0%BE%20%D0%B2%20%D0%BF%D0%BB%D0%B0%D1%82%D1%8C%D0%B5%20%D0%B8%D0%B7%20%D0%BC%D1%8F%D1%81%D0%B0&amp;rpt=simage&amp;p=2&amp;img_url=cetki.com/uploads/posts/1284555076_gaga_9.jpg" TargetMode="External"/><Relationship Id="rId5" Type="http://schemas.openxmlformats.org/officeDocument/2006/relationships/image" Target="../media/image68.jpeg"/><Relationship Id="rId10" Type="http://schemas.openxmlformats.org/officeDocument/2006/relationships/image" Target="../media/image43.png"/><Relationship Id="rId4" Type="http://schemas.openxmlformats.org/officeDocument/2006/relationships/hyperlink" Target="http://i9.fastpic.ru/big/2010/0915/25/f8363b45108eb1c4edcf339757566f25.jpg" TargetMode="External"/><Relationship Id="rId9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jpeg"/><Relationship Id="rId18" Type="http://schemas.openxmlformats.org/officeDocument/2006/relationships/hyperlink" Target="http://images.yandex.ru/yandsearch?ed=1&amp;text=%D0%B3%D0%BB%D0%B0%D0%BC%D1%83%D1%80%D0%BD%D1%8B%D0%B5%20%D1%84%D0%BE%D1%82%D0%BE%20%D0%B8%20%D0%BA%D0%B0%D1%80%D1%82%D0%B8%D0%BD%D0%BA%D0%B8&amp;p=537&amp;img_url=www.newsland.ru/public/upload/news_galleries/121/121371_7.jpg&amp;rpt=simage" TargetMode="External"/><Relationship Id="rId26" Type="http://schemas.openxmlformats.org/officeDocument/2006/relationships/image" Target="../media/image113.jpeg"/><Relationship Id="rId39" Type="http://schemas.openxmlformats.org/officeDocument/2006/relationships/image" Target="../media/image120.jpeg"/><Relationship Id="rId21" Type="http://schemas.openxmlformats.org/officeDocument/2006/relationships/image" Target="../media/image109.jpeg"/><Relationship Id="rId34" Type="http://schemas.openxmlformats.org/officeDocument/2006/relationships/image" Target="../media/image117.jpeg"/><Relationship Id="rId42" Type="http://schemas.openxmlformats.org/officeDocument/2006/relationships/hyperlink" Target="http://forum.allnokia.ru/files/08/24/telpics_ru_59323120_352x416_208.jpg" TargetMode="External"/><Relationship Id="rId7" Type="http://schemas.openxmlformats.org/officeDocument/2006/relationships/image" Target="../media/image102.jpeg"/><Relationship Id="rId2" Type="http://schemas.openxmlformats.org/officeDocument/2006/relationships/hyperlink" Target="http://images.yandex.ru/yandsearch?ed=1&amp;text=%D0%B3%D0%BB%D0%B0%D0%BC%D1%83%D1%80%D0%BD%D1%8B%D0%B5%20%D1%84%D0%BE%D1%82%D0%BE%20%D0%B8%20%D0%BA%D0%B0%D1%80%D1%82%D0%B8%D0%BD%D0%BA%D0%B8&amp;p=817&amp;img_url=www.webpark.ru/uploads48/i_love_blondinok_18.jpg&amp;rpt=simage" TargetMode="External"/><Relationship Id="rId16" Type="http://schemas.openxmlformats.org/officeDocument/2006/relationships/hyperlink" Target="http://images.yandex.ru/yandsearch?ed=1&amp;text=%D0%B3%D0%BB%D0%B0%D0%BC%D1%83%D1%80%D0%BD%D1%8B%D0%B5%20%D1%84%D0%BE%D1%82%D0%BE%20%D0%B8%20%D0%BA%D0%B0%D1%80%D1%82%D0%B8%D0%BD%D0%BA%D0%B8&amp;p=247&amp;img_url=2photo.ru/uploads/posts/600px/4268/20080115/robert_charbonnet/15_01_2008_0925052001200347465_robert_charbonnet.jpg&amp;rpt=simage" TargetMode="External"/><Relationship Id="rId20" Type="http://schemas.openxmlformats.org/officeDocument/2006/relationships/hyperlink" Target="http://images.yandex.ru/yandsearch?ed=1&amp;text=%D0%B3%D0%BB%D0%B0%D0%BC%D1%83%D1%80%D0%BD%D1%8B%D0%B5%20%D1%84%D0%BE%D1%82%D0%BE%20%D0%B8%20%D0%BA%D0%B0%D1%80%D1%82%D0%B8%D0%BD%D0%BA%D0%B8&amp;p=799&amp;img_url=www.rupix.ru/kartinki/glamur/pictures/name_74.jpg&amp;rpt=simage" TargetMode="External"/><Relationship Id="rId29" Type="http://schemas.openxmlformats.org/officeDocument/2006/relationships/hyperlink" Target="http://de.trinixy.ru/pics4/20090619/podb/3/pig_06.jpg" TargetMode="External"/><Relationship Id="rId41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yandex.ru/yandsearch?ed=1&amp;text=%D0%B3%D0%BB%D0%B0%D0%BC%D1%83%D1%80%D0%BD%D1%8B%D0%B5%20%D1%84%D0%BE%D1%82%D0%BE%20%D0%B8%20%D0%BA%D0%B0%D1%80%D1%82%D0%B8%D0%BD%D0%BA%D0%B8&amp;p=4&amp;img_url=www.rupix.ru/kartinki/glamur/pictures/glamour_24.jpg&amp;rpt=simage" TargetMode="External"/><Relationship Id="rId11" Type="http://schemas.openxmlformats.org/officeDocument/2006/relationships/image" Target="../media/image104.jpeg"/><Relationship Id="rId24" Type="http://schemas.openxmlformats.org/officeDocument/2006/relationships/image" Target="../media/image111.jpeg"/><Relationship Id="rId32" Type="http://schemas.openxmlformats.org/officeDocument/2006/relationships/image" Target="../media/image116.jpeg"/><Relationship Id="rId37" Type="http://schemas.openxmlformats.org/officeDocument/2006/relationships/hyperlink" Target="http://worldofbritney.narod.ru/026.jpg" TargetMode="External"/><Relationship Id="rId40" Type="http://schemas.openxmlformats.org/officeDocument/2006/relationships/hyperlink" Target="http://www.rupix.ru/kartinki/glamur/pictures/name_61.jpg" TargetMode="External"/><Relationship Id="rId5" Type="http://schemas.openxmlformats.org/officeDocument/2006/relationships/image" Target="../media/image101.jpeg"/><Relationship Id="rId15" Type="http://schemas.openxmlformats.org/officeDocument/2006/relationships/image" Target="../media/image106.jpeg"/><Relationship Id="rId23" Type="http://schemas.openxmlformats.org/officeDocument/2006/relationships/image" Target="../media/image110.gif"/><Relationship Id="rId28" Type="http://schemas.openxmlformats.org/officeDocument/2006/relationships/image" Target="../media/image114.jpeg"/><Relationship Id="rId36" Type="http://schemas.openxmlformats.org/officeDocument/2006/relationships/image" Target="../media/image118.jpeg"/><Relationship Id="rId10" Type="http://schemas.openxmlformats.org/officeDocument/2006/relationships/hyperlink" Target="http://images.yandex.ru/yandsearch?ed=1&amp;text=%D0%B3%D0%BB%D0%B0%D0%BC%D1%83%D1%80%D0%BD%D1%8B%D0%B5%20%D1%84%D0%BE%D1%82%D0%BE%20%D0%B8%20%D0%BA%D0%B0%D1%80%D1%82%D0%B8%D0%BD%D0%BA%D0%B8&amp;p=11&amp;img_url=www.rb.ru/upload/users/picture/32575/x_5433d98a8d_2007-10-26_15.20.48.jpg&amp;rpt=simage" TargetMode="External"/><Relationship Id="rId19" Type="http://schemas.openxmlformats.org/officeDocument/2006/relationships/image" Target="../media/image108.jpeg"/><Relationship Id="rId31" Type="http://schemas.openxmlformats.org/officeDocument/2006/relationships/hyperlink" Target="http://a12001.rimg.info/file.php_id=159245600000811fcb9f2c51089980163d0e756c4a.jpg&amp;cp=a85ce476a8ee48f716878972d4c220f1" TargetMode="External"/><Relationship Id="rId44" Type="http://schemas.openxmlformats.org/officeDocument/2006/relationships/image" Target="../media/image123.jpeg"/><Relationship Id="rId4" Type="http://schemas.openxmlformats.org/officeDocument/2006/relationships/hyperlink" Target="http://images.yandex.ru/yandsearch?ed=1&amp;text=%D0%B3%D0%BB%D0%B0%D0%BC%D1%83%D1%80%D0%BD%D1%8B%D0%B5%20%D1%84%D0%BE%D1%82%D0%BE%20%D0%B8%20%D0%BA%D0%B0%D1%80%D1%82%D0%B8%D0%BD%D0%BA%D0%B8&amp;p=958&amp;img_url=stat17.privet.ru/lr/09347888f6544316278b951a332cbc5d&amp;rpt=simage" TargetMode="External"/><Relationship Id="rId9" Type="http://schemas.openxmlformats.org/officeDocument/2006/relationships/image" Target="../media/image103.jpeg"/><Relationship Id="rId14" Type="http://schemas.openxmlformats.org/officeDocument/2006/relationships/hyperlink" Target="http://images.yandex.ru/yandsearch?ed=1&amp;text=%D0%B3%D0%BB%D0%B0%D0%BC%D1%83%D1%80%D0%BD%D1%8B%D0%B5%20%D1%84%D0%BE%D1%82%D0%BE%20%D0%B8%20%D0%BA%D0%B0%D1%80%D1%82%D0%B8%D0%BD%D0%BA%D0%B8&amp;p=248&amp;img_url=img0.liveinternet.ru/images/attach/b/2/23/845/23845225_231312.jpg&amp;rpt=simage" TargetMode="External"/><Relationship Id="rId22" Type="http://schemas.openxmlformats.org/officeDocument/2006/relationships/hyperlink" Target="http://s51.radikal.ru/i133/1010/c9/4b5f8eb5aad9.gif" TargetMode="External"/><Relationship Id="rId27" Type="http://schemas.openxmlformats.org/officeDocument/2006/relationships/hyperlink" Target="http://de.trinixy.ru/pics3/20081001/podborka_440_87.jpg" TargetMode="External"/><Relationship Id="rId30" Type="http://schemas.openxmlformats.org/officeDocument/2006/relationships/image" Target="../media/image115.jpeg"/><Relationship Id="rId35" Type="http://schemas.openxmlformats.org/officeDocument/2006/relationships/hyperlink" Target="http://www.zatysi.net/_nw/33/11355.jpg" TargetMode="External"/><Relationship Id="rId43" Type="http://schemas.openxmlformats.org/officeDocument/2006/relationships/image" Target="../media/image122.jpeg"/><Relationship Id="rId8" Type="http://schemas.openxmlformats.org/officeDocument/2006/relationships/hyperlink" Target="http://images.yandex.ru/yandsearch?ed=1&amp;text=%D0%B3%D0%BB%D0%B0%D0%BC%D1%83%D1%80%D0%BD%D1%8B%D0%B5%20%D1%84%D0%BE%D1%82%D0%BE%20%D0%B8%20%D0%BA%D0%B0%D1%80%D1%82%D0%B8%D0%BD%D0%BA%D0%B8&amp;p=12&amp;img_url=content.foto.mail.ru/mail/stop97/_blogs/i-721.jpg&amp;rpt=simage" TargetMode="External"/><Relationship Id="rId3" Type="http://schemas.openxmlformats.org/officeDocument/2006/relationships/image" Target="../media/image100.jpeg"/><Relationship Id="rId12" Type="http://schemas.openxmlformats.org/officeDocument/2006/relationships/hyperlink" Target="http://images.yandex.ru/yandsearch?ed=1&amp;text=%D0%B3%D0%BB%D0%B0%D0%BC%D1%83%D1%80%D0%BD%D1%8B%D0%B5%20%D1%84%D0%BE%D1%82%D0%BE%20%D0%B8%20%D0%BA%D0%B0%D1%80%D1%82%D0%B8%D0%BD%D0%BA%D0%B8&amp;p=130&amp;img_url=3.imgbb.ru/a/d/3/ad35a64433b42c281ee465e225295ea0.jpg&amp;rpt=simage" TargetMode="External"/><Relationship Id="rId17" Type="http://schemas.openxmlformats.org/officeDocument/2006/relationships/image" Target="../media/image107.jpeg"/><Relationship Id="rId25" Type="http://schemas.openxmlformats.org/officeDocument/2006/relationships/image" Target="../media/image112.jpeg"/><Relationship Id="rId33" Type="http://schemas.openxmlformats.org/officeDocument/2006/relationships/hyperlink" Target="http://afftostyle.com.ua/content/vinylstyling/glamurnyj_uzor/15.jpg" TargetMode="External"/><Relationship Id="rId38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66.jpg"/><Relationship Id="rId5" Type="http://schemas.openxmlformats.org/officeDocument/2006/relationships/image" Target="../media/image165.jpg"/><Relationship Id="rId4" Type="http://schemas.openxmlformats.org/officeDocument/2006/relationships/image" Target="../media/image16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470" y="404664"/>
            <a:ext cx="7543800" cy="2664296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ru-RU" sz="16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5" name="Текст 4"/>
          <p:cNvSpPr>
            <a:spLocks noGrp="1"/>
          </p:cNvSpPr>
          <p:nvPr>
            <p:ph type="body" sz="quarter" idx="15"/>
          </p:nvPr>
        </p:nvSpPr>
        <p:spPr>
          <a:xfrm>
            <a:off x="4499992" y="4221088"/>
            <a:ext cx="4321175" cy="1655762"/>
          </a:xfrm>
        </p:spPr>
        <p:txBody>
          <a:bodyPr>
            <a:normAutofit fontScale="70000" lnSpcReduction="20000"/>
          </a:bodyPr>
          <a:lstStyle/>
          <a:p>
            <a:pPr eaLnBrk="1" hangingPunct="1"/>
            <a:endParaRPr lang="ru-RU" altLang="ru-RU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Арсеньева Т.И.</a:t>
            </a:r>
          </a:p>
          <a:p>
            <a:pPr eaLnBrk="1" hangingPunct="1"/>
            <a:r>
              <a:rPr lang="ru-RU" altLang="ru-RU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философских наук</a:t>
            </a:r>
          </a:p>
          <a:p>
            <a:pPr eaLnBrk="1" hangingPunct="1"/>
            <a:r>
              <a:rPr lang="ru-RU" altLang="ru-RU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 кафедры</a:t>
            </a:r>
          </a:p>
          <a:p>
            <a:pPr eaLnBrk="1" hangingPunct="1"/>
            <a:r>
              <a:rPr lang="ru-RU" altLang="ru-RU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социально-правовых дисциплин</a:t>
            </a:r>
          </a:p>
          <a:p>
            <a:pPr eaLnBrk="1" hangingPunct="1"/>
            <a:endParaRPr lang="ru-RU" alt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012249" y="744759"/>
            <a:ext cx="7272808" cy="242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marR="38100" lvl="0"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4400" b="1" dirty="0" smtClean="0">
                <a:solidFill>
                  <a:prstClr val="white"/>
                </a:solidFill>
                <a:latin typeface="Calibri"/>
              </a:rPr>
              <a:t>Имидж и репутация </a:t>
            </a:r>
            <a:r>
              <a:rPr lang="ru-RU" sz="4400" b="1" dirty="0">
                <a:solidFill>
                  <a:prstClr val="white"/>
                </a:solidFill>
                <a:latin typeface="Calibri"/>
              </a:rPr>
              <a:t>сотрудника налогового </a:t>
            </a:r>
            <a:r>
              <a:rPr lang="ru-RU" sz="4400" b="1" dirty="0" smtClean="0">
                <a:solidFill>
                  <a:prstClr val="white"/>
                </a:solidFill>
                <a:latin typeface="Calibri"/>
              </a:rPr>
              <a:t>органа</a:t>
            </a:r>
            <a:endParaRPr lang="ru-RU" sz="4400" b="1" dirty="0" smtClea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0467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476672"/>
            <a:ext cx="8496944" cy="5904656"/>
          </a:xfrm>
          <a:ln w="12700"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</a:rPr>
              <a:t>КАПИТАЛ – ЭТО ДОВЕРИЕ, А НЕ ДЕНЬГИ, НЕ ВЕЩИ, И ДАЖЕ НЕ ЛЮДИ,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</a:rPr>
              <a:t>А ПРОСТО-НАПРОСТО ИХ </a:t>
            </a:r>
            <a:r>
              <a:rPr lang="ru-RU" sz="2800" b="1" u="sng" dirty="0" smtClean="0">
                <a:solidFill>
                  <a:srgbClr val="0070C0"/>
                </a:solidFill>
                <a:latin typeface="Times New Roman" pitchFamily="18" charset="0"/>
              </a:rPr>
              <a:t>ДОВЕРИЕ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</a:rPr>
              <a:t> И СОДЕЙСТВИЕ ДРУГ ДРУГУ. 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</a:rPr>
              <a:t>У ЛЮДЕЙ МОЖЕТ БЫТЬ ВСЁ В ИЗБЫТКЕ, НО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ru-RU" sz="2800" b="1" u="sng" dirty="0" smtClean="0">
                <a:solidFill>
                  <a:srgbClr val="0070C0"/>
                </a:solidFill>
                <a:latin typeface="Times New Roman" pitchFamily="18" charset="0"/>
              </a:rPr>
              <a:t>БЕЗ ДОВЕРИЯ НЕТ КАПИТАЛА.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ru-RU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</a:rPr>
              <a:t>Получается лишь административно-ведомственная система, в которой производственная деятельность людей жестко распределена по отдельным функциям. Они строго регламентируются и соединяются друг с другом под давлением внешней принуждающей силы.</a:t>
            </a:r>
          </a:p>
          <a:p>
            <a:pPr algn="r">
              <a:lnSpc>
                <a:spcPct val="90000"/>
              </a:lnSpc>
              <a:buFontTx/>
              <a:buNone/>
            </a:pPr>
            <a:endParaRPr lang="ru-RU" i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r">
              <a:lnSpc>
                <a:spcPct val="90000"/>
              </a:lnSpc>
              <a:buFontTx/>
              <a:buNone/>
            </a:pPr>
            <a:r>
              <a:rPr lang="ru-RU" i="1" dirty="0" err="1" smtClean="0">
                <a:solidFill>
                  <a:srgbClr val="FF0000"/>
                </a:solidFill>
                <a:latin typeface="Times New Roman" pitchFamily="18" charset="0"/>
              </a:rPr>
              <a:t>Д.И.Менделеев</a:t>
            </a:r>
            <a:endParaRPr lang="ru-RU" i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DA7F-5802-4BDB-8B2A-43AA968D2314}" type="slidenum">
              <a:rPr lang="ru-RU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18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476672"/>
            <a:ext cx="8496944" cy="5904656"/>
          </a:xfrm>
          <a:ln>
            <a:solidFill>
              <a:srgbClr val="00B050"/>
            </a:solidFill>
          </a:ln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</a:rPr>
              <a:t>Репутация отрицательная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4000" u="sng" dirty="0" smtClean="0">
                <a:solidFill>
                  <a:srgbClr val="FF0000"/>
                </a:solidFill>
                <a:latin typeface="Times New Roman" pitchFamily="18" charset="0"/>
              </a:rPr>
              <a:t>НЕДОВЕРИЕ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</a:rPr>
              <a:t>-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</a:rPr>
              <a:t>        ПРОТИВОДЕЙСТВИЕ-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</a:rPr>
              <a:t>                       КРУШЕНИЕ НАДЕЖД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4000" b="1" i="1" dirty="0">
                <a:solidFill>
                  <a:srgbClr val="00B050"/>
                </a:solidFill>
                <a:latin typeface="Times New Roman" pitchFamily="18" charset="0"/>
              </a:rPr>
              <a:t>Репутация положительная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4000" u="sng" dirty="0">
                <a:solidFill>
                  <a:srgbClr val="00B050"/>
                </a:solidFill>
                <a:latin typeface="Times New Roman" pitchFamily="18" charset="0"/>
              </a:rPr>
              <a:t>ДОВЕРИЕ</a:t>
            </a:r>
            <a:r>
              <a:rPr lang="ru-RU" sz="4000" dirty="0">
                <a:solidFill>
                  <a:srgbClr val="00B050"/>
                </a:solidFill>
                <a:latin typeface="Times New Roman" pitchFamily="18" charset="0"/>
              </a:rPr>
              <a:t>-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4000" dirty="0">
                <a:solidFill>
                  <a:srgbClr val="00B050"/>
                </a:solidFill>
                <a:latin typeface="Times New Roman" pitchFamily="18" charset="0"/>
              </a:rPr>
              <a:t>                   СОДЕЙСТВИЕ-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4000" dirty="0">
                <a:solidFill>
                  <a:srgbClr val="00B050"/>
                </a:solidFill>
                <a:latin typeface="Times New Roman" pitchFamily="18" charset="0"/>
              </a:rPr>
              <a:t>                                               УСПЕХ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DA7F-5802-4BDB-8B2A-43AA968D2314}" type="slidenum">
              <a:rPr lang="ru-RU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219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476672"/>
            <a:ext cx="8496944" cy="5904656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endParaRPr lang="ru-RU" sz="4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Репутационный менеджмент </a:t>
            </a:r>
            <a:r>
              <a:rPr lang="ru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reputation</a:t>
            </a:r>
            <a:r>
              <a:rPr lang="ru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r>
              <a:rPr lang="ru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комплекс </a:t>
            </a:r>
            <a: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с имиджем и репутацией </a:t>
            </a:r>
            <a:r>
              <a:rPr lang="ru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</a:t>
            </a:r>
            <a: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внешней и внутренней PR поддержки. 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DA7F-5802-4BDB-8B2A-43AA968D2314}" type="slidenum">
              <a:rPr lang="ru-RU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167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99"/>
          </a:xfrm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55000"/>
              </a:lnSpc>
            </a:pPr>
            <a:r>
              <a:rPr lang="ru-RU" altLang="ru-RU" sz="2400" dirty="0" smtClean="0">
                <a:solidFill>
                  <a:srgbClr val="FF0000"/>
                </a:solidFill>
                <a:latin typeface="Times New Roman" pitchFamily="18" charset="0"/>
              </a:rPr>
              <a:t>Составляющие профессионального персонального имиджа</a:t>
            </a:r>
            <a:br>
              <a:rPr lang="ru-RU" altLang="ru-RU" sz="24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2400" dirty="0" smtClean="0">
                <a:solidFill>
                  <a:srgbClr val="FF0000"/>
                </a:solidFill>
                <a:latin typeface="Times New Roman" pitchFamily="18" charset="0"/>
              </a:rPr>
              <a:t>государственного служащего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908720"/>
            <a:ext cx="8229600" cy="5760639"/>
          </a:xfrm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</a:rPr>
              <a:t>1.</a:t>
            </a:r>
            <a:r>
              <a:rPr lang="ru-RU" altLang="ru-RU" sz="2400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sz="2400" b="1" i="1" u="sng" dirty="0" err="1" smtClean="0">
                <a:solidFill>
                  <a:srgbClr val="FF0000"/>
                </a:solidFill>
                <a:latin typeface="Times New Roman" pitchFamily="18" charset="0"/>
              </a:rPr>
              <a:t>Габитарный</a:t>
            </a:r>
            <a:r>
              <a:rPr lang="ru-RU" altLang="ru-RU" sz="2400" b="1" i="1" u="sng" dirty="0" smtClean="0">
                <a:solidFill>
                  <a:srgbClr val="FF0000"/>
                </a:solidFill>
                <a:latin typeface="Times New Roman" pitchFamily="18" charset="0"/>
              </a:rPr>
              <a:t> имидж</a:t>
            </a:r>
            <a:r>
              <a:rPr lang="ru-RU" altLang="ru-RU" sz="2400" dirty="0" smtClean="0">
                <a:latin typeface="Times New Roman" pitchFamily="18" charset="0"/>
              </a:rPr>
              <a:t> </a:t>
            </a:r>
            <a:r>
              <a:rPr lang="ru-RU" altLang="ru-RU" sz="2400" dirty="0" smtClean="0">
                <a:solidFill>
                  <a:srgbClr val="0033CC"/>
                </a:solidFill>
                <a:latin typeface="Times New Roman" pitchFamily="18" charset="0"/>
              </a:rPr>
              <a:t>– информация, поступающая в массовое сознание от внешности PR-объекта (</a:t>
            </a:r>
            <a:r>
              <a:rPr lang="ru-RU" altLang="ru-RU" sz="2400" dirty="0" err="1" smtClean="0">
                <a:solidFill>
                  <a:srgbClr val="0033CC"/>
                </a:solidFill>
                <a:latin typeface="Times New Roman" pitchFamily="18" charset="0"/>
              </a:rPr>
              <a:t>habitus</a:t>
            </a:r>
            <a:r>
              <a:rPr lang="ru-RU" altLang="ru-RU" sz="2400" dirty="0" smtClean="0">
                <a:solidFill>
                  <a:srgbClr val="0033CC"/>
                </a:solidFill>
                <a:latin typeface="Times New Roman" pitchFamily="18" charset="0"/>
              </a:rPr>
              <a:t>, лат.– внешность, внешний вид) </a:t>
            </a:r>
            <a:endParaRPr lang="ru-RU" altLang="ru-RU" sz="2400" b="1" i="1" dirty="0" smtClean="0">
              <a:solidFill>
                <a:srgbClr val="0033CC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ru-RU" altLang="ru-RU" sz="2400" b="1" i="1" u="sng" dirty="0" smtClean="0">
                <a:solidFill>
                  <a:srgbClr val="FF0000"/>
                </a:solidFill>
                <a:latin typeface="Times New Roman" pitchFamily="18" charset="0"/>
              </a:rPr>
              <a:t>Кинетический имидж</a:t>
            </a:r>
            <a:r>
              <a:rPr lang="ru-RU" altLang="ru-RU" sz="2400" dirty="0" smtClean="0">
                <a:latin typeface="Times New Roman" pitchFamily="18" charset="0"/>
              </a:rPr>
              <a:t> </a:t>
            </a:r>
            <a:r>
              <a:rPr lang="ru-RU" altLang="ru-RU" sz="2400" dirty="0" smtClean="0">
                <a:solidFill>
                  <a:srgbClr val="0033CC"/>
                </a:solidFill>
                <a:latin typeface="Times New Roman" pitchFamily="18" charset="0"/>
              </a:rPr>
              <a:t>– информация, поступающая в массовое сознание от  кинетики PR-объекта – его движений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ru-RU" altLang="ru-RU" sz="2400" u="sng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  <a:r>
              <a:rPr lang="ru-RU" altLang="ru-RU" sz="2400" b="1" i="1" u="sng" dirty="0" smtClean="0">
                <a:solidFill>
                  <a:srgbClr val="FF0000"/>
                </a:solidFill>
                <a:latin typeface="Times New Roman" pitchFamily="18" charset="0"/>
              </a:rPr>
              <a:t> Вербальный имидж</a:t>
            </a:r>
            <a:r>
              <a:rPr lang="ru-RU" altLang="ru-RU" sz="2400" dirty="0" smtClean="0">
                <a:latin typeface="Times New Roman" pitchFamily="18" charset="0"/>
              </a:rPr>
              <a:t> </a:t>
            </a:r>
            <a:r>
              <a:rPr lang="ru-RU" altLang="ru-RU" sz="2400" dirty="0" smtClean="0">
                <a:solidFill>
                  <a:srgbClr val="0033CC"/>
                </a:solidFill>
                <a:latin typeface="Times New Roman" pitchFamily="18" charset="0"/>
              </a:rPr>
              <a:t>– информация, поступающая в массовое сознание через речь и письмо PR-объекта</a:t>
            </a:r>
            <a:endParaRPr lang="ru-RU" altLang="ru-RU" sz="2400" b="1" i="1" dirty="0" smtClean="0">
              <a:solidFill>
                <a:srgbClr val="0033CC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</a:rPr>
              <a:t>4. </a:t>
            </a:r>
            <a:r>
              <a:rPr lang="ru-RU" altLang="ru-RU" sz="2400" b="1" i="1" u="sng" dirty="0">
                <a:solidFill>
                  <a:srgbClr val="FF0000"/>
                </a:solidFill>
                <a:latin typeface="Times New Roman" pitchFamily="18" charset="0"/>
              </a:rPr>
              <a:t>С</a:t>
            </a:r>
            <a:r>
              <a:rPr lang="ru-RU" altLang="ru-RU" sz="2400" b="1" i="1" u="sng" dirty="0" smtClean="0">
                <a:solidFill>
                  <a:srgbClr val="FF0000"/>
                </a:solidFill>
                <a:latin typeface="Times New Roman" pitchFamily="18" charset="0"/>
              </a:rPr>
              <a:t>редовой имидж</a:t>
            </a:r>
            <a:r>
              <a:rPr lang="ru-RU" altLang="ru-RU" sz="2400" dirty="0" smtClean="0">
                <a:latin typeface="Times New Roman" pitchFamily="18" charset="0"/>
              </a:rPr>
              <a:t> </a:t>
            </a:r>
            <a:r>
              <a:rPr lang="ru-RU" altLang="ru-RU" sz="2400" dirty="0" smtClean="0">
                <a:solidFill>
                  <a:srgbClr val="0033CC"/>
                </a:solidFill>
                <a:latin typeface="Times New Roman" pitchFamily="18" charset="0"/>
              </a:rPr>
              <a:t>– информация, поступающая в массовое сознание от созданной PR-объектом искусственной среде своего обитания (кабинет, квартира, дом, дача и т.п.); </a:t>
            </a:r>
            <a:endParaRPr lang="ru-RU" altLang="ru-RU" sz="2400" b="1" i="1" dirty="0" smtClean="0">
              <a:solidFill>
                <a:srgbClr val="0033CC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</a:rPr>
              <a:t>5.</a:t>
            </a:r>
            <a:r>
              <a:rPr lang="ru-RU" altLang="ru-RU" sz="2400" b="1" i="1" u="sng" dirty="0" smtClean="0">
                <a:solidFill>
                  <a:srgbClr val="FF0000"/>
                </a:solidFill>
                <a:latin typeface="Times New Roman" pitchFamily="18" charset="0"/>
              </a:rPr>
              <a:t>Овеществленный имидж</a:t>
            </a:r>
            <a:r>
              <a:rPr lang="ru-RU" altLang="ru-RU" sz="2400" dirty="0" smtClean="0">
                <a:latin typeface="Times New Roman" pitchFamily="18" charset="0"/>
              </a:rPr>
              <a:t> </a:t>
            </a:r>
            <a:r>
              <a:rPr lang="ru-RU" altLang="ru-RU" sz="2400" dirty="0" smtClean="0">
                <a:solidFill>
                  <a:srgbClr val="0033CC"/>
                </a:solidFill>
                <a:latin typeface="Times New Roman" pitchFamily="18" charset="0"/>
              </a:rPr>
              <a:t>– информация, поступающая в массовое сознание от предметов и вещей, созданных PR-объектом своими руками или приобретенных с помощью интеллекта (дипломы, свидетельства, сертификаты, благодарственные письма и т.п.).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b="1" i="1" dirty="0">
                <a:solidFill>
                  <a:srgbClr val="FF0000"/>
                </a:solidFill>
                <a:latin typeface="Times New Roman" pitchFamily="18" charset="0"/>
              </a:rPr>
              <a:t>6.</a:t>
            </a:r>
            <a:r>
              <a:rPr lang="ru-RU" altLang="ru-RU" sz="2400" b="1" i="1" u="sng" dirty="0">
                <a:solidFill>
                  <a:srgbClr val="FF0000"/>
                </a:solidFill>
                <a:latin typeface="Times New Roman" pitchFamily="18" charset="0"/>
              </a:rPr>
              <a:t>Ольфакторный имидж </a:t>
            </a:r>
            <a:r>
              <a:rPr lang="ru-RU" altLang="ru-RU" sz="2400" dirty="0" smtClean="0">
                <a:solidFill>
                  <a:srgbClr val="0033CC"/>
                </a:solidFill>
                <a:latin typeface="Times New Roman" pitchFamily="18" charset="0"/>
              </a:rPr>
              <a:t>– информация, поступающая в массовое сознание от запаха, который имеет PR-объект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181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1FFD-EC4A-4914-B37F-739E39A1468C}" type="slidenum">
              <a:rPr lang="ru-RU"/>
              <a:pPr/>
              <a:t>14</a:t>
            </a:fld>
            <a:endParaRPr lang="ru-RU"/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/>
              <a:t> 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dirty="0"/>
              <a:t> 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ru-RU" dirty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b="1" dirty="0">
                <a:latin typeface="Times New Roman" pitchFamily="18" charset="0"/>
              </a:rPr>
              <a:t>ГАБИТАРНЫЙ ИМИДЖ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ru-RU" b="1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ru-RU" b="1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ru-RU" b="1" dirty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b="1" dirty="0">
                <a:latin typeface="Times New Roman" pitchFamily="18" charset="0"/>
              </a:rPr>
              <a:t>СОЗДАЕТСЯ НА ОСНОВЕ СТИЛЯ </a:t>
            </a:r>
            <a:r>
              <a:rPr lang="ru-RU" b="1" dirty="0" smtClean="0">
                <a:latin typeface="Times New Roman" pitchFamily="18" charset="0"/>
              </a:rPr>
              <a:t> (одежда, обувь, аксессуары, прическа, макияж)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ru-RU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9AD3-2F1A-47C7-A951-0B9D8411DDEA}" type="slidenum">
              <a:rPr lang="ru-RU"/>
              <a:pPr/>
              <a:t>15</a:t>
            </a:fld>
            <a:endParaRPr lang="ru-RU"/>
          </a:p>
        </p:txBody>
      </p:sp>
      <p:sp>
        <p:nvSpPr>
          <p:cNvPr id="3829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/>
              <a:t> </a:t>
            </a:r>
          </a:p>
        </p:txBody>
      </p:sp>
      <p:pic>
        <p:nvPicPr>
          <p:cNvPr id="382979" name="Picture 3" descr="i?id=142859274-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981075"/>
            <a:ext cx="1985962" cy="264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80" name="Picture 4" descr="i?id=92078596-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08050"/>
            <a:ext cx="1579562" cy="207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81" name="Picture 5" descr="i?id=213390533-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644900"/>
            <a:ext cx="2108200" cy="272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82" name="Picture 6" descr="i?id=183465622-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1820862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83" name="Picture 7" descr="i?id=121072642-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84538"/>
            <a:ext cx="20351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84" name="Picture 8" descr="i?id=14502277-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429000"/>
            <a:ext cx="1982787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85" name="Picture 9" descr="i?id=112747770-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149725"/>
            <a:ext cx="2001838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86" name="Picture 10" descr="i?id=2761079-0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908050"/>
            <a:ext cx="1976437" cy="25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2987" name="Rectangle 11"/>
          <p:cNvSpPr>
            <a:spLocks noChangeArrowheads="1"/>
          </p:cNvSpPr>
          <p:nvPr/>
        </p:nvSpPr>
        <p:spPr bwMode="auto">
          <a:xfrm>
            <a:off x="1187450" y="188913"/>
            <a:ext cx="69135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4400" b="1">
                <a:solidFill>
                  <a:srgbClr val="FF0066"/>
                </a:solidFill>
              </a:rPr>
              <a:t>Стиль Марлен Дитрих</a:t>
            </a:r>
          </a:p>
        </p:txBody>
      </p:sp>
      <p:pic>
        <p:nvPicPr>
          <p:cNvPr id="382988" name="RD13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65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29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298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9A696-17AA-4E29-9FB6-11C8B6AF51F8}" type="slidenum">
              <a:rPr lang="ru-RU"/>
              <a:pPr/>
              <a:t>16</a:t>
            </a:fld>
            <a:endParaRPr lang="ru-RU"/>
          </a:p>
        </p:txBody>
      </p:sp>
      <p:sp>
        <p:nvSpPr>
          <p:cNvPr id="17613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b="1">
                <a:solidFill>
                  <a:srgbClr val="FF0066"/>
                </a:solidFill>
                <a:latin typeface="Times New Roman" pitchFamily="18" charset="0"/>
              </a:rPr>
              <a:t>Стиль ШАНЕЛЬ</a:t>
            </a:r>
          </a:p>
        </p:txBody>
      </p:sp>
      <p:pic>
        <p:nvPicPr>
          <p:cNvPr id="176131" name="Picture 3" descr="i?id=8613797-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484313"/>
            <a:ext cx="2305050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2" name="Picture 4" descr="i?id=45398710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57338"/>
            <a:ext cx="2735262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3" name="Picture 5" descr="i?id=39764002-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292600"/>
            <a:ext cx="2447925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4" name="Picture 6" descr="i?id=197714924-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365625"/>
            <a:ext cx="13684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7A9A-F4C6-4ED7-BD03-BA6822D6BA67}" type="slidenum">
              <a:rPr lang="ru-RU"/>
              <a:pPr/>
              <a:t>17</a:t>
            </a:fld>
            <a:endParaRPr lang="ru-RU"/>
          </a:p>
        </p:txBody>
      </p:sp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>
                <a:solidFill>
                  <a:srgbClr val="FF0066"/>
                </a:solidFill>
                <a:latin typeface="Times New Roman" pitchFamily="18" charset="0"/>
              </a:rPr>
              <a:t>Стиль «Мэрилин»,  стиль «Монро»</a:t>
            </a:r>
          </a:p>
        </p:txBody>
      </p:sp>
      <p:pic>
        <p:nvPicPr>
          <p:cNvPr id="378883" name="Picture 3" descr="Картинка 1 из 288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96975"/>
            <a:ext cx="3975100" cy="481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4" name="Picture 4" descr="i?id=126890004-06&amp;n=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724400"/>
            <a:ext cx="1262062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7" name="Picture 7" descr="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013325"/>
            <a:ext cx="1420813" cy="152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8" name="Picture 8" descr="Мэрилин в окне...(от Таисии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284538"/>
            <a:ext cx="1216025" cy="187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9" name="Picture 9" descr="н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24175"/>
            <a:ext cx="2447925" cy="181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0" name="Picture 10" descr="н-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12838"/>
            <a:ext cx="22320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5AD4F-6410-4DBB-AAD6-F2BAD1E3B360}" type="slidenum">
              <a:rPr lang="ru-RU"/>
              <a:pPr/>
              <a:t>18</a:t>
            </a:fld>
            <a:endParaRPr lang="ru-RU"/>
          </a:p>
        </p:txBody>
      </p:sp>
      <p:pic>
        <p:nvPicPr>
          <p:cNvPr id="309259" name="Picture 11" descr="i?id=126890004-06&amp;n=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060575"/>
            <a:ext cx="6762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61" name="Picture 13" descr="20070313-Marilyn.Monroe.by.Alfred.Eisenstaedt.HQ.16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5888"/>
            <a:ext cx="3557587" cy="545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63" name="Picture 15" descr="20070313-Marilyn.Monroe.by.Alfred.Eisenstaedt.HQ.09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4813"/>
            <a:ext cx="4475163" cy="622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F909-BF2C-4F0E-8974-4DC304D7E923}" type="slidenum">
              <a:rPr lang="ru-RU"/>
              <a:pPr/>
              <a:t>19</a:t>
            </a:fld>
            <a:endParaRPr lang="ru-RU"/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333375"/>
            <a:ext cx="8229600" cy="5792788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>
                <a:solidFill>
                  <a:srgbClr val="FF0066"/>
                </a:solidFill>
                <a:latin typeface="Times New Roman" pitchFamily="18" charset="0"/>
              </a:rPr>
              <a:t>Стиль Жаклин Кеннеди</a:t>
            </a:r>
          </a:p>
        </p:txBody>
      </p:sp>
      <p:pic>
        <p:nvPicPr>
          <p:cNvPr id="381959" name="Picture 7" descr="Жаклин Кеннеди: та самая первая леди (7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484313"/>
            <a:ext cx="46577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960" name="Picture 8" descr="Жаклин Кеннеди: та самая первая леди (7 фото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65175"/>
            <a:ext cx="35433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FF4D-A442-48CA-91F1-DEBBB9989574}" type="slidenum">
              <a:rPr lang="ru-RU"/>
              <a:pPr/>
              <a:t>2</a:t>
            </a:fld>
            <a:endParaRPr lang="ru-RU" dirty="0"/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70C0"/>
            </a:solidFill>
          </a:ln>
        </p:spPr>
        <p:txBody>
          <a:bodyPr/>
          <a:lstStyle/>
          <a:p>
            <a:pPr algn="ctr">
              <a:buFontTx/>
              <a:buNone/>
            </a:pPr>
            <a:r>
              <a:rPr lang="ru-RU" sz="6600" b="1" dirty="0">
                <a:solidFill>
                  <a:srgbClr val="0070C0"/>
                </a:solidFill>
                <a:latin typeface="Times New Roman" pitchFamily="18" charset="0"/>
              </a:rPr>
              <a:t>В чём отличие имиджа от репутации?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ИМИДЖ - РЕПУТАЦИЯ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40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501EA-1BCC-4FC7-AA6E-42AD9573DFDB}" type="slidenum">
              <a:rPr lang="ru-RU"/>
              <a:pPr/>
              <a:t>20</a:t>
            </a:fld>
            <a:endParaRPr lang="ru-RU"/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>
              <a:buFontTx/>
              <a:buNone/>
            </a:pPr>
            <a:endParaRPr lang="ru-RU"/>
          </a:p>
        </p:txBody>
      </p:sp>
      <p:pic>
        <p:nvPicPr>
          <p:cNvPr id="373765" name="Picture 5" descr="Картинка 2 из 361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476250"/>
            <a:ext cx="2838450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766" name="Picture 6" descr="Жаклин Кеннеди: та самая первая леди (7 фото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57338"/>
            <a:ext cx="5381625" cy="36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1787-4D82-4A7E-9AE7-C6A7D49B6B6A}" type="slidenum">
              <a:rPr lang="ru-RU"/>
              <a:pPr/>
              <a:t>21</a:t>
            </a:fld>
            <a:endParaRPr lang="ru-RU"/>
          </a:p>
        </p:txBody>
      </p:sp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>
                <a:solidFill>
                  <a:srgbClr val="FF0066"/>
                </a:solidFill>
                <a:latin typeface="Times New Roman" pitchFamily="18" charset="0"/>
              </a:rPr>
              <a:t>Стиль М.Тэтчер - «железная леди»</a:t>
            </a:r>
          </a:p>
        </p:txBody>
      </p:sp>
      <p:pic>
        <p:nvPicPr>
          <p:cNvPr id="305156" name="Picture 4" descr="i?id=92628998-0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557338"/>
            <a:ext cx="1868487" cy="2951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5157" name="Picture 5" descr="i?id=65939622-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25538"/>
            <a:ext cx="2879725" cy="285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158" name="Picture 6" descr="i?id=39543319-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33825"/>
            <a:ext cx="2663825" cy="25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160" name="Picture 8" descr="i?id=162073790-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357563"/>
            <a:ext cx="2200275" cy="308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163" name="Picture 11" descr="i?id=107018671-04&amp;n=2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298575"/>
            <a:ext cx="2520950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166" name="RD118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213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5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516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8ACE6-DA8A-48CD-A285-1BD167C8FBD5}" type="slidenum">
              <a:rPr lang="ru-RU"/>
              <a:pPr/>
              <a:t>22</a:t>
            </a:fld>
            <a:endParaRPr lang="ru-RU"/>
          </a:p>
        </p:txBody>
      </p:sp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>
                <a:solidFill>
                  <a:srgbClr val="FF0066"/>
                </a:solidFill>
                <a:latin typeface="Times New Roman" pitchFamily="18" charset="0"/>
              </a:rPr>
              <a:t>Стиль Тимошенко </a:t>
            </a:r>
            <a:br>
              <a:rPr lang="ru-RU" sz="4000" b="1">
                <a:solidFill>
                  <a:srgbClr val="FF0066"/>
                </a:solidFill>
                <a:latin typeface="Times New Roman" pitchFamily="18" charset="0"/>
              </a:rPr>
            </a:br>
            <a:r>
              <a:rPr lang="ru-RU" sz="4000" b="1">
                <a:solidFill>
                  <a:srgbClr val="FF0066"/>
                </a:solidFill>
                <a:latin typeface="Times New Roman" pitchFamily="18" charset="0"/>
              </a:rPr>
              <a:t>«Леся Украинка»</a:t>
            </a:r>
          </a:p>
        </p:txBody>
      </p:sp>
      <p:pic>
        <p:nvPicPr>
          <p:cNvPr id="306184" name="Picture 8" descr="украина, газ, тарифы / Юлия Тимошенко: непросто перед выборами решиться на непопулярные меры.Фото Александра Шалгина (НГ-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47800"/>
            <a:ext cx="7058025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186" name="Picture 10" descr="i?id=205079021-13&amp;n=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12875"/>
            <a:ext cx="2305050" cy="20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188" name="Picture 12" descr="i?id=108105632-07&amp;n=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1208087" cy="165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190" name="Picture 14" descr="i?id=158811336-06&amp;n=2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365625"/>
            <a:ext cx="1281113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192" name="Picture 16" descr="Видео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000375"/>
            <a:ext cx="1143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194" name="Picture 18" descr="Видео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000375"/>
            <a:ext cx="1143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D644-9F13-424B-B6D4-3BD31297AA42}" type="slidenum">
              <a:rPr lang="ru-RU"/>
              <a:pPr/>
              <a:t>23</a:t>
            </a:fld>
            <a:endParaRPr lang="ru-RU"/>
          </a:p>
        </p:txBody>
      </p:sp>
      <p:sp>
        <p:nvSpPr>
          <p:cNvPr id="3840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4400">
                <a:solidFill>
                  <a:srgbClr val="FF0066"/>
                </a:solidFill>
                <a:latin typeface="Times New Roman" pitchFamily="18" charset="0"/>
              </a:rPr>
              <a:t>Стиль Брижит Бардо</a:t>
            </a:r>
          </a:p>
        </p:txBody>
      </p:sp>
      <p:pic>
        <p:nvPicPr>
          <p:cNvPr id="384003" name="Picture 3" descr="Просмотр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908050"/>
            <a:ext cx="2597150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4004" name="Picture 4" descr="Просмотр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765175"/>
            <a:ext cx="2006600" cy="29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4005" name="Picture 5" descr="Просмотр ф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81075"/>
            <a:ext cx="2127250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4006" name="Picture 6" descr="Просмотр фот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581525"/>
            <a:ext cx="1347788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4007" name="Picture 7" descr="Просмотр фот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716338"/>
            <a:ext cx="2198687" cy="300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4008" name="Picture 8" descr="Просмотр фот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221163"/>
            <a:ext cx="16192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4010" name="37-Manifesto (Original mix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213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40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0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E04C-1446-431A-A082-C54D18651BEF}" type="slidenum">
              <a:rPr lang="ru-RU"/>
              <a:pPr/>
              <a:t>24</a:t>
            </a:fld>
            <a:endParaRPr lang="ru-RU"/>
          </a:p>
        </p:txBody>
      </p:sp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>
                <a:solidFill>
                  <a:srgbClr val="FF0066"/>
                </a:solidFill>
                <a:latin typeface="Times New Roman" pitchFamily="18" charset="0"/>
              </a:rPr>
              <a:t>Стиль Твигги - «девочка-тростиночка»</a:t>
            </a:r>
          </a:p>
        </p:txBody>
      </p:sp>
      <p:pic>
        <p:nvPicPr>
          <p:cNvPr id="431114" name="Picture 10" descr="Просмотр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268413"/>
            <a:ext cx="161925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116" name="Picture 12" descr="Просмотр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96975"/>
            <a:ext cx="16192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118" name="Picture 14" descr="Просмотр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628775"/>
            <a:ext cx="16192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120" name="Picture 16" descr="Просмотр фот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500438"/>
            <a:ext cx="16192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122" name="Picture 18" descr="Просмотр фот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789363"/>
            <a:ext cx="2101850" cy="250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124" name="Picture 20" descr="Просмотр фот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161925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126" name="Picture 22" descr="Просмотр фот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716338"/>
            <a:ext cx="16192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128" name="Picture 24" descr="Просмотр фото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644900"/>
            <a:ext cx="1535112" cy="26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130" name="Picture 26" descr="Просмотр фото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196975"/>
            <a:ext cx="1885950" cy="255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132" name="Picture 28" descr="Просмотр фото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57563"/>
            <a:ext cx="3097213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C1EA5-7337-4C85-9E54-0A101084311E}" type="slidenum">
              <a:rPr lang="ru-RU"/>
              <a:pPr/>
              <a:t>25</a:t>
            </a:fld>
            <a:endParaRPr lang="ru-RU"/>
          </a:p>
        </p:txBody>
      </p:sp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rgbClr val="FF0066"/>
                </a:solidFill>
                <a:latin typeface="Times New Roman" pitchFamily="18" charset="0"/>
              </a:rPr>
              <a:t>Стиль «Мадонна»</a:t>
            </a:r>
          </a:p>
        </p:txBody>
      </p:sp>
      <p:pic>
        <p:nvPicPr>
          <p:cNvPr id="308229" name="Picture 5" descr="Картинка 3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773238"/>
            <a:ext cx="4281487" cy="42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33" name="Picture 9" descr="i?id=106429649-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933825"/>
            <a:ext cx="2663825" cy="20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35" name="Picture 11" descr="i?id=64272457-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2382837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37" name="Picture 13" descr="i?id=77836856-08&amp;n=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44675"/>
            <a:ext cx="1906588" cy="13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39" name="Picture 15" descr="i?id=163052879-08&amp;n=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96975"/>
            <a:ext cx="1039813" cy="1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41" name="Picture 17" descr="i?id=45791185-01&amp;n=2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76700"/>
            <a:ext cx="14732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43" name="Picture 19" descr="i?id=84146109-04&amp;n=2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49275"/>
            <a:ext cx="1201738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8915-EC84-426C-9200-CB5B7F0F511C}" type="slidenum">
              <a:rPr lang="ru-RU"/>
              <a:pPr/>
              <a:t>26</a:t>
            </a:fld>
            <a:endParaRPr lang="ru-RU"/>
          </a:p>
        </p:txBody>
      </p:sp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66"/>
                </a:solidFill>
                <a:latin typeface="Times New Roman" pitchFamily="18" charset="0"/>
              </a:rPr>
              <a:t>Стиль «Леди Гага»</a:t>
            </a:r>
          </a:p>
        </p:txBody>
      </p:sp>
      <p:pic>
        <p:nvPicPr>
          <p:cNvPr id="310278" name="Picture 6" descr="250px-Lady_Gag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5538"/>
            <a:ext cx="3676650" cy="489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80" name="Picture 8" descr="Картинка 2 из 1476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412875"/>
            <a:ext cx="2832100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82" name="Picture 10" descr="i?id=170098666-15&amp;n=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97425"/>
            <a:ext cx="1244600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86" name="Picture 14" descr="i?id=70075660-06&amp;n=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1365250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88" name="Picture 16" descr="Видео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000375"/>
            <a:ext cx="1143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8915-EC84-426C-9200-CB5B7F0F511C}" type="slidenum">
              <a:rPr lang="ru-RU"/>
              <a:pPr/>
              <a:t>27</a:t>
            </a:fld>
            <a:endParaRPr lang="ru-RU"/>
          </a:p>
        </p:txBody>
      </p:sp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66"/>
                </a:solidFill>
                <a:latin typeface="Times New Roman" pitchFamily="18" charset="0"/>
              </a:rPr>
              <a:t>Сара Джессика </a:t>
            </a:r>
            <a:r>
              <a:rPr lang="ru-RU" b="1" dirty="0">
                <a:solidFill>
                  <a:srgbClr val="FF0066"/>
                </a:solidFill>
                <a:latin typeface="Times New Roman" pitchFamily="18" charset="0"/>
              </a:rPr>
              <a:t>Паркер</a:t>
            </a:r>
            <a:endParaRPr lang="ru-RU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310288" name="Picture 16" descr="Виде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000375"/>
            <a:ext cx="1143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 современных женщин, которые могут стать иконами стиля XXI ве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60391"/>
            <a:ext cx="5976664" cy="479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41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8915-EC84-426C-9200-CB5B7F0F511C}" type="slidenum">
              <a:rPr lang="ru-RU"/>
              <a:pPr/>
              <a:t>28</a:t>
            </a:fld>
            <a:endParaRPr lang="ru-RU"/>
          </a:p>
        </p:txBody>
      </p:sp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Винтур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0288" name="Picture 16" descr="Виде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000375"/>
            <a:ext cx="1143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0 современных женщин, которые могут стать иконами стиля XXI ве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29333"/>
            <a:ext cx="655272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24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8915-EC84-426C-9200-CB5B7F0F511C}" type="slidenum">
              <a:rPr lang="ru-RU"/>
              <a:pPr/>
              <a:t>29</a:t>
            </a:fld>
            <a:endParaRPr lang="ru-RU"/>
          </a:p>
        </p:txBody>
      </p:sp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Виктория Бекхэм</a:t>
            </a:r>
          </a:p>
        </p:txBody>
      </p:sp>
      <p:pic>
        <p:nvPicPr>
          <p:cNvPr id="310288" name="Picture 16" descr="Виде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000375"/>
            <a:ext cx="1143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10 современных женщин, которые могут стать иконами стиля XXI ве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39174"/>
            <a:ext cx="5688632" cy="483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50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662"/>
            <a:ext cx="7848872" cy="588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52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8915-EC84-426C-9200-CB5B7F0F511C}" type="slidenum">
              <a:rPr lang="ru-RU"/>
              <a:pPr/>
              <a:t>30</a:t>
            </a:fld>
            <a:endParaRPr lang="ru-RU"/>
          </a:p>
        </p:txBody>
      </p:sp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Кейт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Миддлтон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0288" name="Picture 16" descr="Виде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000375"/>
            <a:ext cx="1143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10 современных женщин, которые могут стать иконами стиля XXI ве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604" y="1484784"/>
            <a:ext cx="5766792" cy="490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65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8915-EC84-426C-9200-CB5B7F0F511C}" type="slidenum">
              <a:rPr lang="ru-RU"/>
              <a:pPr/>
              <a:t>31</a:t>
            </a:fld>
            <a:endParaRPr lang="ru-RU"/>
          </a:p>
        </p:txBody>
      </p:sp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Рената Литвинова</a:t>
            </a:r>
          </a:p>
        </p:txBody>
      </p:sp>
      <p:pic>
        <p:nvPicPr>
          <p:cNvPr id="310288" name="Picture 16" descr="Виде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000375"/>
            <a:ext cx="1143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10 современных женщин, которые могут стать иконами стиля XXI ве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16721"/>
            <a:ext cx="5976664" cy="50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58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8915-EC84-426C-9200-CB5B7F0F511C}" type="slidenum">
              <a:rPr lang="ru-RU"/>
              <a:pPr/>
              <a:t>32</a:t>
            </a:fld>
            <a:endParaRPr lang="ru-RU"/>
          </a:p>
        </p:txBody>
      </p:sp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3116"/>
            <a:ext cx="6461965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Дэвид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Бекхэм</a:t>
            </a:r>
          </a:p>
        </p:txBody>
      </p:sp>
      <p:sp>
        <p:nvSpPr>
          <p:cNvPr id="2" name="AutoShape 2" descr="10 самых стильных знаменитых мужчин 2019 го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10 самых стильных знаменитых мужчин 2019 год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10 самых стильных знаменитых мужчин 2019 год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10 самых стильных знаменитых мужчин 2019 год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10 самых стильных знаменитых мужчин 2019 год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37" y="1190805"/>
            <a:ext cx="1870544" cy="260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3" descr="https://r.mt.ru/r18/photo1F4E/20201490597-0/jpg/bp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5" descr="https://r.mt.ru/r18/photo1F4E/20201490597-0/jpg/bp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2880320" cy="44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756" y="312738"/>
            <a:ext cx="2520280" cy="378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573" y="4221088"/>
            <a:ext cx="2016646" cy="252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861048"/>
            <a:ext cx="2035617" cy="27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17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8915-EC84-426C-9200-CB5B7F0F511C}" type="slidenum">
              <a:rPr lang="ru-RU"/>
              <a:pPr/>
              <a:t>33</a:t>
            </a:fld>
            <a:endParaRPr lang="ru-RU"/>
          </a:p>
        </p:txBody>
      </p:sp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7975" y="-106362"/>
            <a:ext cx="6461965" cy="114300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Крис 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Хемсворт</a:t>
            </a:r>
            <a:r>
              <a:rPr lang="ru-RU" b="1" i="1" dirty="0"/>
              <a:t> </a:t>
            </a:r>
            <a:endParaRPr lang="ru-RU" b="1" dirty="0"/>
          </a:p>
        </p:txBody>
      </p:sp>
      <p:sp>
        <p:nvSpPr>
          <p:cNvPr id="2" name="AutoShape 2" descr="10 самых стильных знаменитых мужчин 2019 го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10 самых стильных знаменитых мужчин 2019 год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10 самых стильных знаменитых мужчин 2019 год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10 самых стильных знаменитых мужчин 2019 год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10 самых стильных знаменитых мужчин 2019 год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3" descr="https://r.mt.ru/r18/photo1F4E/20201490597-0/jpg/bp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5" descr="https://r.mt.ru/r18/photo1F4E/20201490597-0/jpg/bp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3" y="1484784"/>
            <a:ext cx="3103513" cy="435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0337"/>
            <a:ext cx="2687943" cy="403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119" y="769938"/>
            <a:ext cx="3096344" cy="464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87694"/>
            <a:ext cx="1802815" cy="225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05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8915-EC84-426C-9200-CB5B7F0F511C}" type="slidenum">
              <a:rPr lang="ru-RU"/>
              <a:pPr/>
              <a:t>34</a:t>
            </a:fld>
            <a:endParaRPr lang="ru-RU"/>
          </a:p>
        </p:txBody>
      </p:sp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7975" y="-106362"/>
            <a:ext cx="6461965" cy="1143000"/>
          </a:xfrm>
        </p:spPr>
        <p:txBody>
          <a:bodyPr/>
          <a:lstStyle/>
          <a:p>
            <a:r>
              <a:rPr lang="ru-RU" b="1" i="1" dirty="0"/>
              <a:t> </a:t>
            </a:r>
            <a:endParaRPr lang="ru-RU" b="1" dirty="0"/>
          </a:p>
        </p:txBody>
      </p:sp>
      <p:sp>
        <p:nvSpPr>
          <p:cNvPr id="2" name="AutoShape 2" descr="10 самых стильных знаменитых мужчин 2019 го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10 самых стильных знаменитых мужчин 2019 год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10 самых стильных знаменитых мужчин 2019 год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10 самых стильных знаменитых мужчин 2019 год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10 самых стильных знаменитых мужчин 2019 год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3" descr="https://r.mt.ru/r18/photo1F4E/20201490597-0/jpg/bp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5" descr="https://r.mt.ru/r18/photo1F4E/20201490597-0/jpg/bp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1" y="167315"/>
            <a:ext cx="2702595" cy="283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4184"/>
            <a:ext cx="2764292" cy="207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458" y="234184"/>
            <a:ext cx="2198365" cy="270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379" y="3188708"/>
            <a:ext cx="2353444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1" y="3188708"/>
            <a:ext cx="2112234" cy="317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800" y="2341835"/>
            <a:ext cx="2215328" cy="219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86" y="3887238"/>
            <a:ext cx="1613049" cy="247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016" y="3887238"/>
            <a:ext cx="1715843" cy="246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29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08915-EC84-426C-9200-CB5B7F0F511C}" type="slidenum">
              <a:rPr lang="ru-RU"/>
              <a:pPr/>
              <a:t>35</a:t>
            </a:fld>
            <a:endParaRPr lang="ru-RU"/>
          </a:p>
        </p:txBody>
      </p:sp>
      <p:sp>
        <p:nvSpPr>
          <p:cNvPr id="2" name="AutoShape 2" descr="10 самых стильных знаменитых мужчин 2019 го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10 самых стильных знаменитых мужчин 2019 год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10 самых стильных знаменитых мужчин 2019 год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10 самых стильных знаменитых мужчин 2019 год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3" descr="https://r.mt.ru/r18/photo1F4E/20201490597-0/jpg/bp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5" descr="https://r.mt.ru/r18/photo1F4E/20201490597-0/jpg/bp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04" y="617538"/>
            <a:ext cx="2117316" cy="275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219" y="160338"/>
            <a:ext cx="2160240" cy="324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86" y="3789040"/>
            <a:ext cx="1923690" cy="288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0375" y="160338"/>
            <a:ext cx="4687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Коди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Ферн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770" y="3265820"/>
            <a:ext cx="303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FF0000"/>
                </a:solidFill>
              </a:rPr>
              <a:t>Эзра</a:t>
            </a:r>
            <a:r>
              <a:rPr lang="ru-RU" sz="2800" b="1" dirty="0">
                <a:solidFill>
                  <a:srgbClr val="FF0000"/>
                </a:solidFill>
              </a:rPr>
              <a:t> Миллер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56176" y="7937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Джаред</a:t>
            </a:r>
            <a:r>
              <a:rPr lang="ru-RU" sz="2400" b="1" dirty="0" smtClean="0">
                <a:solidFill>
                  <a:srgbClr val="FF0000"/>
                </a:solidFill>
              </a:rPr>
              <a:t> Лето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624" y="421948"/>
            <a:ext cx="1733110" cy="259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174" y="520719"/>
            <a:ext cx="2170075" cy="318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219" y="3673858"/>
            <a:ext cx="2055813" cy="297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179" y="3523145"/>
            <a:ext cx="2504261" cy="309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24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A5658-3D81-4D36-88E9-F0244695A1EF}" type="slidenum">
              <a:rPr lang="ru-RU"/>
              <a:pPr/>
              <a:t>36</a:t>
            </a:fld>
            <a:endParaRPr lang="ru-RU"/>
          </a:p>
        </p:txBody>
      </p:sp>
      <p:sp>
        <p:nvSpPr>
          <p:cNvPr id="3389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260350"/>
            <a:ext cx="8229600" cy="6408738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>
                <a:solidFill>
                  <a:srgbClr val="FF0066"/>
                </a:solidFill>
              </a:rPr>
              <a:t>   </a:t>
            </a:r>
            <a:r>
              <a:rPr lang="ru-RU" b="1">
                <a:solidFill>
                  <a:srgbClr val="FF0066"/>
                </a:solidFill>
                <a:latin typeface="Times New Roman" pitchFamily="18" charset="0"/>
              </a:rPr>
              <a:t>ГЛАМУР</a:t>
            </a:r>
          </a:p>
        </p:txBody>
      </p:sp>
      <p:pic>
        <p:nvPicPr>
          <p:cNvPr id="338951" name="Picture 7" descr="i?id=45910156-07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208915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2" name="Picture 8" descr="i?id=118001727-09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700213"/>
            <a:ext cx="18605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3" name="Picture 9" descr="i?id=135695402-15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924175"/>
            <a:ext cx="24479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4" name="Picture 10" descr="i?id=51333679-10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765175"/>
            <a:ext cx="142875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5" name="Picture 11" descr="i?id=83484111-08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149725"/>
            <a:ext cx="1800225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6" name="Picture 12" descr="i?id=59643345-12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213"/>
            <a:ext cx="10858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7" name="Picture 13" descr="i?id=68111722-03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12875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8" name="Picture 14" descr="i?id=121489488-10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060575"/>
            <a:ext cx="1428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9" name="Picture 15" descr="i?id=183796623-02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49275"/>
            <a:ext cx="10096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60" name="Picture 16" descr="i?id=100858633-12">
            <a:hlinkClick r:id="rId20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997200"/>
            <a:ext cx="149383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63" name="Picture 19" descr="Картинка 965 из 64000">
            <a:hlinkClick r:id="rId22"/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728787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65" name="Picture 21" descr="i?id=209774379-1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88913"/>
            <a:ext cx="9048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67" name="Picture 23" descr="i?id=15045361-0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88913"/>
            <a:ext cx="866775" cy="115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69" name="Picture 25" descr="i?id=149549607-0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04813"/>
            <a:ext cx="14097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73" name="Picture 29" descr="Картинка 1096 из 64000">
            <a:hlinkClick r:id="rId27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341438"/>
            <a:ext cx="1584325" cy="11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77" name="Picture 33" descr="Картинка 1159 из 64000">
            <a:hlinkClick r:id="rId29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581525"/>
            <a:ext cx="1885950" cy="145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79" name="Picture 35" descr="Картинка 1144 из 64000">
            <a:hlinkClick r:id="rId31"/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437063"/>
            <a:ext cx="1352550" cy="18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81" name="Picture 37" descr="Картинка 1152 из 64000">
            <a:hlinkClick r:id="rId33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24400"/>
            <a:ext cx="2106612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83" name="Picture 39" descr="Картинка 1155 из 64000">
            <a:hlinkClick r:id="rId35"/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349500"/>
            <a:ext cx="1604963" cy="19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87" name="Picture 43" descr="Картинка 1018 из 64000">
            <a:hlinkClick r:id="rId37"/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492375"/>
            <a:ext cx="1724025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89" name="Picture 45" descr="i?id=80963386-0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373688"/>
            <a:ext cx="134302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91" name="Picture 47" descr="Картинка 605 из 64000">
            <a:hlinkClick r:id="rId40"/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45125"/>
            <a:ext cx="1692275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93" name="Picture 49" descr="Картинка 616 из 64000">
            <a:hlinkClick r:id="rId42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1581150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995" name="Picture 51" descr="i?id=13063793-06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229225"/>
            <a:ext cx="13716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78DB-071D-4CFB-ACEB-C9C01D1AA41C}" type="slidenum">
              <a:rPr lang="ru-RU"/>
              <a:pPr/>
              <a:t>37</a:t>
            </a:fld>
            <a:endParaRPr lang="ru-RU"/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400" dirty="0"/>
              <a:t>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ru-RU" sz="4000" b="1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ru-RU" sz="4000" b="1" dirty="0">
              <a:solidFill>
                <a:schemeClr val="tx2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</a:rPr>
              <a:t>КЭЖУАЛ </a:t>
            </a:r>
            <a:endParaRPr lang="ru-RU" sz="4000" b="1" dirty="0">
              <a:solidFill>
                <a:schemeClr val="tx2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b="1" dirty="0">
                <a:solidFill>
                  <a:schemeClr val="tx2"/>
                </a:solidFill>
                <a:latin typeface="Times New Roman" pitchFamily="18" charset="0"/>
              </a:rPr>
              <a:t>(ЭЛЕГАНТНАЯ НЕБРЕЖНОСТЬ)</a:t>
            </a:r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ru-RU" sz="40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7D7B7-A07E-4C6D-85AE-056D693A4076}" type="slidenum">
              <a:rPr lang="ru-RU"/>
              <a:pPr/>
              <a:t>38</a:t>
            </a:fld>
            <a:endParaRPr lang="ru-RU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/>
              <a:t> </a:t>
            </a:r>
          </a:p>
        </p:txBody>
      </p:sp>
      <p:pic>
        <p:nvPicPr>
          <p:cNvPr id="128003" name="Picture 3" descr="casual-outfit-dress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844675"/>
            <a:ext cx="576103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3779838" y="404813"/>
            <a:ext cx="2016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>
                <a:solidFill>
                  <a:srgbClr val="FF0066"/>
                </a:solidFill>
              </a:rPr>
              <a:t>КЭЖУАЛ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EFC8-3642-40FC-8136-D29764E1DC82}" type="slidenum">
              <a:rPr lang="ru-RU"/>
              <a:pPr/>
              <a:t>39</a:t>
            </a:fld>
            <a:endParaRPr lang="ru-RU"/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423" y="970680"/>
            <a:ext cx="4138770" cy="5887320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131840" y="260648"/>
            <a:ext cx="42484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dirty="0" smtClean="0">
                <a:solidFill>
                  <a:srgbClr val="FF0066"/>
                </a:solidFill>
              </a:rPr>
              <a:t>КЭЖУАЛ </a:t>
            </a:r>
            <a:r>
              <a:rPr lang="ru-RU" sz="2800" b="1" dirty="0" smtClean="0">
                <a:solidFill>
                  <a:srgbClr val="FF0066"/>
                </a:solidFill>
              </a:rPr>
              <a:t>2020-2021</a:t>
            </a:r>
            <a:endParaRPr lang="ru-RU" sz="28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5674642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САМОПРЕЗЕНТАЦИЯ</a:t>
            </a:r>
            <a: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представление </a:t>
            </a:r>
            <a:r>
              <a:rPr lang="ru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человеком собственного </a:t>
            </a:r>
            <a: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образа с целью создания </a:t>
            </a:r>
            <a:r>
              <a:rPr lang="ru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себе у </a:t>
            </a:r>
            <a:r>
              <a:rPr lang="ru-RU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окружающих определенного </a:t>
            </a:r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мнения/впечатления</a:t>
            </a:r>
            <a:r>
              <a:rPr lang="ru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6AAA5-0AC3-42F9-AB18-A87250772FE2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340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EFC8-3642-40FC-8136-D29764E1DC82}" type="slidenum">
              <a:rPr lang="ru-RU"/>
              <a:pPr/>
              <a:t>40</a:t>
            </a:fld>
            <a:endParaRPr lang="ru-RU"/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 dirty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23925"/>
            <a:ext cx="4959977" cy="5639624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31840" y="260648"/>
            <a:ext cx="42484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dirty="0" smtClean="0">
                <a:solidFill>
                  <a:srgbClr val="FF0066"/>
                </a:solidFill>
              </a:rPr>
              <a:t>КЭЖУАЛ </a:t>
            </a:r>
            <a:r>
              <a:rPr lang="ru-RU" sz="2800" b="1" dirty="0" smtClean="0">
                <a:solidFill>
                  <a:srgbClr val="FF0066"/>
                </a:solidFill>
              </a:rPr>
              <a:t>2020-2021</a:t>
            </a:r>
            <a:endParaRPr lang="ru-RU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0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EFC8-3642-40FC-8136-D29764E1DC82}" type="slidenum">
              <a:rPr lang="ru-RU"/>
              <a:pPr/>
              <a:t>41</a:t>
            </a:fld>
            <a:endParaRPr lang="ru-RU"/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 dirty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802765"/>
            <a:ext cx="5664671" cy="5583747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31840" y="260648"/>
            <a:ext cx="41044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dirty="0" smtClean="0">
                <a:solidFill>
                  <a:srgbClr val="FF0066"/>
                </a:solidFill>
              </a:rPr>
              <a:t>КЭЖУАЛ </a:t>
            </a:r>
            <a:r>
              <a:rPr lang="ru-RU" sz="2800" b="1" dirty="0" smtClean="0">
                <a:solidFill>
                  <a:srgbClr val="FF0066"/>
                </a:solidFill>
              </a:rPr>
              <a:t>2020-2021</a:t>
            </a:r>
            <a:endParaRPr lang="ru-RU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5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EFC8-3642-40FC-8136-D29764E1DC82}" type="slidenum">
              <a:rPr lang="ru-RU"/>
              <a:pPr/>
              <a:t>42</a:t>
            </a:fld>
            <a:endParaRPr lang="ru-RU"/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692695"/>
            <a:ext cx="6041479" cy="6041479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31840" y="260648"/>
            <a:ext cx="3672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dirty="0" smtClean="0">
                <a:solidFill>
                  <a:srgbClr val="FF0066"/>
                </a:solidFill>
              </a:rPr>
              <a:t>КЭЖУАЛ </a:t>
            </a:r>
            <a:r>
              <a:rPr lang="ru-RU" sz="2800" b="1" dirty="0" smtClean="0">
                <a:solidFill>
                  <a:srgbClr val="FF0066"/>
                </a:solidFill>
              </a:rPr>
              <a:t>2020-2021</a:t>
            </a:r>
            <a:endParaRPr lang="ru-RU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5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EFC8-3642-40FC-8136-D29764E1DC82}" type="slidenum">
              <a:rPr lang="ru-RU"/>
              <a:pPr/>
              <a:t>43</a:t>
            </a:fld>
            <a:endParaRPr lang="ru-RU"/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52736"/>
            <a:ext cx="4634474" cy="5517231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31840" y="260648"/>
            <a:ext cx="37703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dirty="0" smtClean="0">
                <a:solidFill>
                  <a:srgbClr val="FF0066"/>
                </a:solidFill>
              </a:rPr>
              <a:t>КЭЖУАЛ </a:t>
            </a:r>
            <a:r>
              <a:rPr lang="ru-RU" sz="2800" b="1" dirty="0" smtClean="0">
                <a:solidFill>
                  <a:srgbClr val="FF0066"/>
                </a:solidFill>
              </a:rPr>
              <a:t>2020-2021</a:t>
            </a:r>
            <a:endParaRPr lang="ru-RU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EFC8-3642-40FC-8136-D29764E1DC82}" type="slidenum">
              <a:rPr lang="ru-RU"/>
              <a:pPr/>
              <a:t>44</a:t>
            </a:fld>
            <a:endParaRPr lang="ru-RU"/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154254" cy="5081246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31840" y="260648"/>
            <a:ext cx="37444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dirty="0" smtClean="0">
                <a:solidFill>
                  <a:srgbClr val="FF0066"/>
                </a:solidFill>
              </a:rPr>
              <a:t>КЭЖУАЛ </a:t>
            </a:r>
            <a:r>
              <a:rPr lang="ru-RU" sz="2800" b="1" dirty="0" smtClean="0">
                <a:solidFill>
                  <a:srgbClr val="FF0066"/>
                </a:solidFill>
              </a:rPr>
              <a:t>2020-2021</a:t>
            </a:r>
            <a:endParaRPr lang="ru-RU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5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EFC8-3642-40FC-8136-D29764E1DC82}" type="slidenum">
              <a:rPr lang="ru-RU"/>
              <a:pPr/>
              <a:t>45</a:t>
            </a:fld>
            <a:endParaRPr lang="ru-RU"/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3106"/>
            <a:ext cx="8013656" cy="5254206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31840" y="260648"/>
            <a:ext cx="41044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dirty="0" smtClean="0">
                <a:solidFill>
                  <a:srgbClr val="FF0066"/>
                </a:solidFill>
              </a:rPr>
              <a:t>КЭЖУАЛ </a:t>
            </a:r>
            <a:r>
              <a:rPr lang="ru-RU" sz="2800" b="1" dirty="0" smtClean="0">
                <a:solidFill>
                  <a:srgbClr val="FF0066"/>
                </a:solidFill>
              </a:rPr>
              <a:t>2020-2021</a:t>
            </a:r>
            <a:endParaRPr lang="ru-RU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22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EFC8-3642-40FC-8136-D29764E1DC82}" type="slidenum">
              <a:rPr lang="ru-RU"/>
              <a:pPr/>
              <a:t>46</a:t>
            </a:fld>
            <a:endParaRPr lang="ru-RU"/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23925"/>
            <a:ext cx="8162283" cy="523858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31840" y="260648"/>
            <a:ext cx="32404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dirty="0" smtClean="0">
                <a:solidFill>
                  <a:srgbClr val="FF0066"/>
                </a:solidFill>
              </a:rPr>
              <a:t>КЭЖУАЛ 2020</a:t>
            </a:r>
            <a:endParaRPr lang="ru-RU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7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400" dirty="0"/>
              <a:t>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ru-RU" sz="4000" b="1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ru-RU" sz="4000" b="1" dirty="0">
              <a:solidFill>
                <a:schemeClr val="tx2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ru-RU" sz="4000" b="1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</a:rPr>
              <a:t>ДЕЛОВОЙ СТИЛЬ</a:t>
            </a:r>
            <a:endParaRPr lang="ru-RU" sz="4000" b="1" dirty="0">
              <a:solidFill>
                <a:schemeClr val="tx2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ru-RU" sz="40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778DB-071D-4CFB-ACEB-C9C01D1AA41C}" type="slidenum">
              <a:rPr lang="ru-RU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6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EFC8-3642-40FC-8136-D29764E1DC82}" type="slidenum">
              <a:rPr lang="ru-RU"/>
              <a:pPr/>
              <a:t>48</a:t>
            </a:fld>
            <a:endParaRPr lang="ru-RU"/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/>
              <a:t> </a:t>
            </a:r>
          </a:p>
        </p:txBody>
      </p:sp>
      <p:sp>
        <p:nvSpPr>
          <p:cNvPr id="349187" name="Rectangle 3"/>
          <p:cNvSpPr>
            <a:spLocks noChangeArrowheads="1"/>
          </p:cNvSpPr>
          <p:nvPr/>
        </p:nvSpPr>
        <p:spPr bwMode="auto">
          <a:xfrm>
            <a:off x="2225123" y="260648"/>
            <a:ext cx="45852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FF0066"/>
                </a:solidFill>
              </a:rPr>
              <a:t>ДЕЛОВОЙ СТИЛЬ 2020</a:t>
            </a:r>
            <a:endParaRPr lang="ru-RU" sz="2800" b="1" dirty="0">
              <a:solidFill>
                <a:srgbClr val="FF006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8100392" cy="505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7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EFC8-3642-40FC-8136-D29764E1DC82}" type="slidenum">
              <a:rPr lang="ru-RU"/>
              <a:pPr/>
              <a:t>49</a:t>
            </a:fld>
            <a:endParaRPr lang="ru-RU"/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532440" cy="529939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25123" y="260648"/>
            <a:ext cx="45852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FF0066"/>
                </a:solidFill>
              </a:rPr>
              <a:t>ДЕЛОВОЙ СТИЛЬ 2020</a:t>
            </a:r>
            <a:endParaRPr lang="ru-RU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03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404813"/>
            <a:ext cx="8642350" cy="6048375"/>
          </a:xfrm>
          <a:solidFill>
            <a:schemeClr val="tx1"/>
          </a:solidFill>
          <a:ln w="19050">
            <a:solidFill>
              <a:srgbClr val="0033CC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609600" indent="-609600" algn="ctr" eaLnBrk="1" hangingPunct="1">
              <a:buFontTx/>
              <a:buNone/>
            </a:pPr>
            <a:endParaRPr lang="ru-RU" sz="2400" b="1" dirty="0" smtClean="0">
              <a:solidFill>
                <a:srgbClr val="FF0000"/>
              </a:solidFill>
            </a:endParaRPr>
          </a:p>
          <a:p>
            <a:pPr marL="609600" indent="-609600" algn="ctr" eaLnBrk="1" hangingPunct="1">
              <a:buFontTx/>
              <a:buNone/>
            </a:pPr>
            <a:r>
              <a:rPr lang="ru-RU" sz="3200" b="1" i="1" u="sng" dirty="0" smtClean="0">
                <a:solidFill>
                  <a:srgbClr val="0033CC"/>
                </a:solidFill>
              </a:rPr>
              <a:t>Закон социального соответствия</a:t>
            </a:r>
          </a:p>
          <a:p>
            <a:pPr marL="609600" indent="-609600" algn="ctr" eaLnBrk="1" hangingPunct="1">
              <a:buFontTx/>
              <a:buNone/>
            </a:pPr>
            <a:r>
              <a:rPr lang="ru-RU" sz="4400" b="1" dirty="0" smtClean="0">
                <a:solidFill>
                  <a:srgbClr val="FF0000"/>
                </a:solidFill>
              </a:rPr>
              <a:t>БОГАТСТВО-ВЛАСТЬ-СЛАВА</a:t>
            </a:r>
          </a:p>
          <a:p>
            <a:pPr marL="609600" indent="-609600" algn="ctr" eaLnBrk="1" hangingPunct="1">
              <a:buFontTx/>
              <a:buNone/>
            </a:pPr>
            <a:r>
              <a:rPr lang="ru-RU" sz="4000" dirty="0" smtClean="0">
                <a:solidFill>
                  <a:srgbClr val="0033CC"/>
                </a:solidFill>
              </a:rPr>
              <a:t>УРОВЕНЬ ДОСТИГНУТОЙ ВЕЛИЧИНЫ В ОДНОЙ ИЗ 3 СФЕР </a:t>
            </a:r>
            <a:r>
              <a:rPr lang="ru-RU" sz="4000" i="1" u="sng" dirty="0" smtClean="0">
                <a:solidFill>
                  <a:srgbClr val="0033CC"/>
                </a:solidFill>
              </a:rPr>
              <a:t>НЕ ДОЛЖЕН БЫТЬ НИЖЕ </a:t>
            </a:r>
            <a:r>
              <a:rPr lang="ru-RU" sz="4000" dirty="0" smtClean="0">
                <a:solidFill>
                  <a:srgbClr val="0033CC"/>
                </a:solidFill>
              </a:rPr>
              <a:t>УРОВНЕЙ ДВУХ ДРУГИХ ВЕЛИЧИН </a:t>
            </a:r>
          </a:p>
          <a:p>
            <a:pPr marL="609600" indent="-609600" algn="ctr" eaLnBrk="1" hangingPunct="1">
              <a:buFontTx/>
              <a:buNone/>
            </a:pPr>
            <a:r>
              <a:rPr lang="ru-RU" sz="3200" i="1" u="sng" dirty="0" smtClean="0">
                <a:solidFill>
                  <a:srgbClr val="0033CC"/>
                </a:solidFill>
              </a:rPr>
              <a:t>(по мнению личности/ по мнению общества)</a:t>
            </a:r>
          </a:p>
          <a:p>
            <a:pPr marL="609600" indent="-609600" algn="ctr" eaLnBrk="1" hangingPunct="1">
              <a:buFontTx/>
              <a:buNone/>
            </a:pPr>
            <a:endParaRPr lang="ru-RU" sz="2400" b="1" dirty="0" smtClean="0">
              <a:solidFill>
                <a:srgbClr val="FF0000"/>
              </a:solidFill>
            </a:endParaRPr>
          </a:p>
          <a:p>
            <a:pPr marL="609600" indent="-609600" algn="ctr" eaLnBrk="1" hangingPunct="1">
              <a:buFontTx/>
              <a:buNone/>
            </a:pPr>
            <a:endParaRPr lang="ru-RU" sz="2400" b="1" dirty="0" smtClean="0">
              <a:solidFill>
                <a:srgbClr val="FF0000"/>
              </a:solidFill>
            </a:endParaRPr>
          </a:p>
          <a:p>
            <a:pPr marL="609600" indent="-609600" algn="ctr" eaLnBrk="1" hangingPunct="1">
              <a:buFontTx/>
              <a:buNone/>
            </a:pPr>
            <a:endParaRPr lang="ru-RU" sz="4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9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EFC8-3642-40FC-8136-D29764E1DC82}" type="slidenum">
              <a:rPr lang="ru-RU"/>
              <a:pPr/>
              <a:t>50</a:t>
            </a:fld>
            <a:endParaRPr lang="ru-RU"/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8388424" cy="3744416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25122" y="260648"/>
            <a:ext cx="52992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FF0066"/>
                </a:solidFill>
              </a:rPr>
              <a:t>ДЕЛОВОЙ СТИЛЬ </a:t>
            </a:r>
            <a:r>
              <a:rPr lang="ru-RU" sz="2800" b="1" dirty="0" smtClean="0">
                <a:solidFill>
                  <a:srgbClr val="FF0066"/>
                </a:solidFill>
              </a:rPr>
              <a:t>2020-2021</a:t>
            </a:r>
            <a:endParaRPr lang="ru-RU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1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EFC8-3642-40FC-8136-D29764E1DC82}" type="slidenum">
              <a:rPr lang="ru-RU"/>
              <a:pPr/>
              <a:t>51</a:t>
            </a:fld>
            <a:endParaRPr lang="ru-RU"/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 dirty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8573620" cy="4474115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25122" y="260648"/>
            <a:ext cx="56592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FF0066"/>
                </a:solidFill>
              </a:rPr>
              <a:t>ДЕЛОВОЙ СТИЛЬ </a:t>
            </a:r>
            <a:r>
              <a:rPr lang="ru-RU" sz="2800" b="1" dirty="0" smtClean="0">
                <a:solidFill>
                  <a:srgbClr val="FF0066"/>
                </a:solidFill>
              </a:rPr>
              <a:t>2020-2021</a:t>
            </a:r>
            <a:endParaRPr lang="ru-RU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EFC8-3642-40FC-8136-D29764E1DC82}" type="slidenum">
              <a:rPr lang="ru-RU"/>
              <a:pPr/>
              <a:t>52</a:t>
            </a:fld>
            <a:endParaRPr lang="ru-RU"/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868"/>
            <a:ext cx="9144000" cy="5234771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25122" y="260648"/>
            <a:ext cx="58752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FF0066"/>
                </a:solidFill>
              </a:rPr>
              <a:t>ДЕЛОВОЙ СТИЛЬ </a:t>
            </a:r>
            <a:r>
              <a:rPr lang="ru-RU" sz="2800" b="1" dirty="0" smtClean="0">
                <a:solidFill>
                  <a:srgbClr val="FF0066"/>
                </a:solidFill>
              </a:rPr>
              <a:t>2020-2021</a:t>
            </a:r>
            <a:endParaRPr lang="ru-RU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22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EFC8-3642-40FC-8136-D29764E1DC82}" type="slidenum">
              <a:rPr lang="ru-RU"/>
              <a:pPr/>
              <a:t>53</a:t>
            </a:fld>
            <a:endParaRPr lang="ru-RU"/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8060173" cy="3993358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25122" y="260648"/>
            <a:ext cx="53712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FF0066"/>
                </a:solidFill>
              </a:rPr>
              <a:t>ДЕЛОВОЙ СТИЛЬ </a:t>
            </a:r>
            <a:r>
              <a:rPr lang="ru-RU" sz="2800" b="1" dirty="0" smtClean="0">
                <a:solidFill>
                  <a:srgbClr val="FF0066"/>
                </a:solidFill>
              </a:rPr>
              <a:t>2020-2021</a:t>
            </a:r>
            <a:endParaRPr lang="ru-RU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7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EFC8-3642-40FC-8136-D29764E1DC82}" type="slidenum">
              <a:rPr lang="ru-RU"/>
              <a:pPr/>
              <a:t>54</a:t>
            </a:fld>
            <a:endParaRPr lang="ru-RU"/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18" y="908720"/>
            <a:ext cx="8223686" cy="5189241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25122" y="260648"/>
            <a:ext cx="53712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FF0066"/>
                </a:solidFill>
              </a:rPr>
              <a:t>ДЕЛОВОЙ СТИЛЬ </a:t>
            </a:r>
            <a:r>
              <a:rPr lang="ru-RU" sz="2800" b="1" dirty="0" smtClean="0">
                <a:solidFill>
                  <a:srgbClr val="FF0066"/>
                </a:solidFill>
              </a:rPr>
              <a:t>2020-2021</a:t>
            </a:r>
            <a:endParaRPr lang="ru-RU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9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EFC8-3642-40FC-8136-D29764E1DC82}" type="slidenum">
              <a:rPr lang="ru-RU"/>
              <a:pPr/>
              <a:t>55</a:t>
            </a:fld>
            <a:endParaRPr lang="ru-RU"/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4" y="836712"/>
            <a:ext cx="8270453" cy="5152759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25122" y="260648"/>
            <a:ext cx="5155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FF0066"/>
                </a:solidFill>
              </a:rPr>
              <a:t>ДЕЛОВОЙ СТИЛЬ </a:t>
            </a:r>
            <a:r>
              <a:rPr lang="ru-RU" sz="2800" b="1" dirty="0" smtClean="0">
                <a:solidFill>
                  <a:srgbClr val="FF0066"/>
                </a:solidFill>
              </a:rPr>
              <a:t>2020-2021</a:t>
            </a:r>
            <a:endParaRPr lang="ru-RU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7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8EFC8-3642-40FC-8136-D29764E1DC82}" type="slidenum">
              <a:rPr lang="ru-RU"/>
              <a:pPr/>
              <a:t>56</a:t>
            </a:fld>
            <a:endParaRPr lang="ru-RU"/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83868"/>
            <a:ext cx="8485328" cy="5308624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25122" y="260648"/>
            <a:ext cx="5515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FF0066"/>
                </a:solidFill>
              </a:rPr>
              <a:t>ДЕЛОВОЙ СТИЛЬ </a:t>
            </a:r>
            <a:r>
              <a:rPr lang="ru-RU" sz="2800" b="1" dirty="0" smtClean="0">
                <a:solidFill>
                  <a:srgbClr val="FF0066"/>
                </a:solidFill>
              </a:rPr>
              <a:t>2020-2021</a:t>
            </a:r>
            <a:endParaRPr lang="ru-RU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0FCB-6113-4305-8BD0-F290137C6C55}" type="slidenum">
              <a:rPr lang="ru-RU"/>
              <a:pPr/>
              <a:t>57</a:t>
            </a:fld>
            <a:endParaRPr lang="ru-RU"/>
          </a:p>
        </p:txBody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981200"/>
            <a:ext cx="8569325" cy="4114800"/>
          </a:xfrm>
        </p:spPr>
        <p:txBody>
          <a:bodyPr/>
          <a:lstStyle/>
          <a:p>
            <a:pPr>
              <a:buFontTx/>
              <a:buNone/>
            </a:pPr>
            <a:endParaRPr lang="ru-RU" sz="5400" b="1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ru-RU" sz="5400" b="1">
                <a:solidFill>
                  <a:schemeClr val="tx2"/>
                </a:solidFill>
                <a:latin typeface="Times New Roman" pitchFamily="18" charset="0"/>
              </a:rPr>
              <a:t>СТИЛЬ – ЭТО ЧЕЛОВЕК</a:t>
            </a:r>
          </a:p>
          <a:p>
            <a:pPr algn="r">
              <a:buFontTx/>
              <a:buNone/>
            </a:pPr>
            <a:r>
              <a:rPr lang="ru-RU" sz="2400" b="1">
                <a:solidFill>
                  <a:schemeClr val="tx2"/>
                </a:solidFill>
                <a:latin typeface="Times New Roman" pitchFamily="18" charset="0"/>
              </a:rPr>
              <a:t>Французская поговорка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B97E-C36C-4931-8173-FE668C164966}" type="slidenum">
              <a:rPr lang="ru-RU"/>
              <a:pPr/>
              <a:t>58</a:t>
            </a:fld>
            <a:endParaRPr lang="ru-RU"/>
          </a:p>
        </p:txBody>
      </p:sp>
      <p:sp>
        <p:nvSpPr>
          <p:cNvPr id="180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229600" cy="58324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ru-RU">
              <a:solidFill>
                <a:srgbClr val="0033CC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endParaRPr lang="ru-RU" sz="5400" b="1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endParaRPr lang="ru-RU" sz="5400" b="1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ru-RU" sz="5400" b="1">
                <a:solidFill>
                  <a:schemeClr val="tx2"/>
                </a:solidFill>
                <a:latin typeface="Times New Roman" pitchFamily="18" charset="0"/>
              </a:rPr>
              <a:t>ВЕРБАЛЬНЫЙ ИМИДЖ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97837-A382-4A33-B03B-CD4481290395}" type="slidenum">
              <a:rPr lang="ru-RU"/>
              <a:pPr/>
              <a:t>59</a:t>
            </a:fld>
            <a:endParaRPr lang="ru-RU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>
                <a:solidFill>
                  <a:srgbClr val="FF0066"/>
                </a:solidFill>
                <a:latin typeface="Times New Roman" pitchFamily="18" charset="0"/>
              </a:rPr>
              <a:t>Составляющие вербального имиджа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4400">
                <a:solidFill>
                  <a:schemeClr val="accent2"/>
                </a:solidFill>
                <a:latin typeface="Times New Roman" pitchFamily="18" charset="0"/>
              </a:rPr>
              <a:t>Смысл</a:t>
            </a:r>
          </a:p>
          <a:p>
            <a:r>
              <a:rPr lang="ru-RU" sz="4400">
                <a:solidFill>
                  <a:schemeClr val="accent2"/>
                </a:solidFill>
                <a:latin typeface="Times New Roman" pitchFamily="18" charset="0"/>
              </a:rPr>
              <a:t>Интонация</a:t>
            </a:r>
          </a:p>
          <a:p>
            <a:r>
              <a:rPr lang="ru-RU" sz="4400">
                <a:solidFill>
                  <a:schemeClr val="accent2"/>
                </a:solidFill>
                <a:latin typeface="Times New Roman" pitchFamily="18" charset="0"/>
              </a:rPr>
              <a:t>Громкость</a:t>
            </a:r>
          </a:p>
          <a:p>
            <a:r>
              <a:rPr lang="ru-RU" sz="4400">
                <a:solidFill>
                  <a:schemeClr val="accent2"/>
                </a:solidFill>
                <a:latin typeface="Times New Roman" pitchFamily="18" charset="0"/>
              </a:rPr>
              <a:t>Физиологические звуки (покашливание, «мычание»: «м-м-м», «а-а-а» 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80720"/>
          </a:xfrm>
          <a:ln>
            <a:solidFill>
              <a:srgbClr val="FF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Некоторые служебные ситуации, в которых происходит самопрезентация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госслужащий ИИИ хочет,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все коллеги, с которыми у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него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деловые отношения, считали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профессионалом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госслужащий ИИИ,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сотрудники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отдела, где он проходит службу,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думали о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нём,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 творческом человеке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госслужащий ИИИ хочет, чтобы его идеи и предложения чаще принимались руководителем и коллегами без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возражений.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6AAA5-0AC3-42F9-AB18-A87250772FE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51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905500"/>
          </a:xfrm>
          <a:ln>
            <a:solidFill>
              <a:srgbClr val="FF0000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1.Бык туп,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тупогуб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тупогубенький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бычок, у быка бела губа тупа.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2.Вез корабль карамель, наскочил корабль на мель, матросы две недели карамель на мели ели.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Пришел Прокоп – кипит укроп, ушел Прокоп – кипит укроп. И при Прокопе кипит укроп, и без Прокопа кипит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укроп.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4.Идет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козел с косой козой, идет козел с босой козой, идет коза с косым козлом, идет коза с босым 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козлом.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9238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6048375"/>
          </a:xfrm>
          <a:ln>
            <a:solidFill>
              <a:srgbClr val="FF0000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5.Стоит поп на копне, колпак на попе, копна под попом, поп под колпаком.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6.Свинья </a:t>
            </a:r>
            <a:r>
              <a:rPr lang="ru-RU" alt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тупорыла весь двор перерыла, вырыла </a:t>
            </a:r>
            <a:r>
              <a:rPr lang="ru-RU" altLang="ru-R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полрыла</a:t>
            </a:r>
            <a:r>
              <a:rPr lang="ru-RU" alt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до норы не </a:t>
            </a:r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дорыла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ru-RU" alt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Фараонов фаворит на сапфир сменял нефрит.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</a:t>
            </a:r>
            <a:r>
              <a:rPr lang="ru-RU" alt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alt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мне не до </a:t>
            </a:r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недомогания.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</a:t>
            </a:r>
            <a:r>
              <a:rPr lang="ru-RU" alt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Рапортовал, да не </a:t>
            </a:r>
            <a:r>
              <a:rPr lang="ru-RU" altLang="ru-R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дорапортовал</a:t>
            </a:r>
            <a:r>
              <a:rPr lang="ru-RU" alt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 стал </a:t>
            </a:r>
            <a:r>
              <a:rPr lang="ru-RU" altLang="ru-R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дорапортовывать</a:t>
            </a:r>
            <a:r>
              <a:rPr lang="ru-RU" alt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зарапортовался.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ru-RU" alt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Кукушка кукушонку купила капюшон. Надел кукушонок капюшон. Как в капюшоне он смешон.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3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3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3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5962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36036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ПРИМЕРЫ ЗАМЕНЫ 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ФОРМАЛЬНЫХ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СЛОВ И СЛОВОСОЧЕТАНИЙ НА </a:t>
            </a:r>
            <a:r>
              <a:rPr lang="ru-RU" sz="1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НЕФОРМАЛЬНЫЕ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СЛОВА И СЛОВОСОЧЕТАНИЯ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E5AC80-F62E-4E33-B091-CF8A3D51F81E}" type="slidenum">
              <a:rPr lang="ru-RU"/>
              <a:pPr>
                <a:defRPr/>
              </a:pPr>
              <a:t>62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68313" y="836613"/>
          <a:ext cx="7920037" cy="4662491"/>
        </p:xfrm>
        <a:graphic>
          <a:graphicData uri="http://schemas.openxmlformats.org/drawingml/2006/table">
            <a:tbl>
              <a:tblPr/>
              <a:tblGrid>
                <a:gridCol w="574675"/>
                <a:gridCol w="3529012"/>
                <a:gridCol w="3816350"/>
              </a:tblGrid>
              <a:tr h="523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ФОРМАЛЬНОЕ СЛОВОСОЧЕТАНИЕ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НЕФОРМАЛЬНОЕ СЛОВОСОЧЕТАНИЕ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ПРИ СЕМ ПРИЛАГАЕТСЯ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КАК ВИДИТЕ, Я ПРИЛОЖИЛ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УДОСТОВЕРИТЬСЯ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НАЙТИ /  ОБНАРУЖИТЬ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 УБЕДИТЕСЬ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6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В КРАТЧАЙШИЕ СРОКИ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БЫСТРО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СПОСОБСТВОВАТЬ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УПРОСТИТЬ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СДЕЛАТЬ ЛЕГЧЕ ДЛЯ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В ТОМ СЛУЧАЕ, ЕСЛИ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ЕСЛИ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5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СИЛУ ТОГО ФАКТА, ЧТО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ПОСКОЛЬКУ  /   ПОТОМУ ЧТО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7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ОТНОСИТЕЛЬНО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О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ИЗДЕРЖКИ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СТОИМОСТЬ /ЗАТРАТЫ/ ВКЛАД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2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СЕГОДНЯШНИЙ ДЕНЬ</a:t>
                      </a: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СЕГОДНЯ</a:t>
                      </a: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НЕДОФИНАНСИРОВАНИЕ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 ДЕНЕГ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НЕДОСТАТОЧНО ДЕНЕГ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ХВАТАЕТ ДЕНЕГ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1228" marR="4122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07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C6D01-AE23-4EE8-995A-9EE3372B7D5E}" type="slidenum">
              <a:rPr lang="ru-RU"/>
              <a:pPr/>
              <a:t>63</a:t>
            </a:fld>
            <a:endParaRPr lang="ru-RU"/>
          </a:p>
        </p:txBody>
      </p:sp>
      <p:sp>
        <p:nvSpPr>
          <p:cNvPr id="477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229600" cy="58324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ru-RU" b="1" i="1">
              <a:solidFill>
                <a:srgbClr val="0033CC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endParaRPr lang="ru-RU" sz="5400" b="1" u="sng">
              <a:solidFill>
                <a:schemeClr val="tx2"/>
              </a:solidFill>
              <a:latin typeface="Times New Roman" pitchFamily="18" charset="0"/>
            </a:endParaRPr>
          </a:p>
          <a:p>
            <a:pPr algn="ctr">
              <a:buFontTx/>
              <a:buNone/>
            </a:pPr>
            <a:endParaRPr lang="ru-RU" sz="5400" b="1">
              <a:solidFill>
                <a:schemeClr val="tx2"/>
              </a:solidFill>
              <a:latin typeface="Times New Roman" pitchFamily="18" charset="0"/>
            </a:endParaRPr>
          </a:p>
          <a:p>
            <a:pPr algn="ctr">
              <a:buFontTx/>
              <a:buNone/>
            </a:pPr>
            <a:r>
              <a:rPr lang="ru-RU" sz="5400" b="1">
                <a:solidFill>
                  <a:schemeClr val="tx2"/>
                </a:solidFill>
                <a:latin typeface="Times New Roman" pitchFamily="18" charset="0"/>
              </a:rPr>
              <a:t>КИНЕТИЧЕСКИЙ ИМИДЖ</a:t>
            </a:r>
            <a:endParaRPr lang="ru-RU" sz="540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1BE37F0-D2D7-40C4-9E29-8BB1042E82F7}" type="slidenum">
              <a:rPr lang="ru-RU" altLang="ru-RU" sz="1200" smtClean="0">
                <a:solidFill>
                  <a:schemeClr val="tx2"/>
                </a:solidFill>
              </a:rPr>
              <a:pPr eaLnBrk="1" hangingPunct="1"/>
              <a:t>64</a:t>
            </a:fld>
            <a:endParaRPr lang="ru-RU" altLang="ru-RU" sz="1200" smtClean="0">
              <a:solidFill>
                <a:schemeClr val="tx2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5242363"/>
              </p:ext>
            </p:extLst>
          </p:nvPr>
        </p:nvGraphicFramePr>
        <p:xfrm>
          <a:off x="457200" y="404813"/>
          <a:ext cx="8229599" cy="576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6528"/>
                <a:gridCol w="1008112"/>
                <a:gridCol w="936104"/>
                <a:gridCol w="144016"/>
                <a:gridCol w="1080120"/>
                <a:gridCol w="1043405"/>
                <a:gridCol w="1175657"/>
                <a:gridCol w="1175657"/>
              </a:tblGrid>
              <a:tr h="370840">
                <a:tc row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ЧАСТИ </a:t>
                      </a: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 ЭЛЕМЕНТЫ ЛИЦА</a:t>
                      </a: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</a:t>
                      </a: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7097" marR="47097" marT="0" marB="0"/>
                </a:tc>
                <a:tc gridSpan="7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МИМИЧЕСКИЕ ПРИЗНАКИ ЭМОЦИЙ</a:t>
                      </a:r>
                      <a:endParaRPr lang="ru-RU" sz="1800" dirty="0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7097" marR="47097" marT="0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ГНЕВ</a:t>
                      </a:r>
                      <a:endParaRPr lang="ru-RU" sz="1200" b="1" i="0" u="none" strike="noStrike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117" marR="47117" marT="9525" marB="0"/>
                </a:tc>
                <a:tc gridSpan="2">
                  <a:txBody>
                    <a:bodyPr/>
                    <a:lstStyle/>
                    <a:p>
                      <a:pPr marL="0" algn="ctr" rtl="0" eaLnBrk="1" fontAlgn="t" latin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ПРЕЗРЕНИЕ</a:t>
                      </a:r>
                      <a:endParaRPr lang="ru-RU" sz="1200" b="1" i="0" u="none" strike="noStrike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117" marR="47117" marT="9525" marB="0"/>
                </a:tc>
                <a:tc hMerge="1">
                  <a:txBody>
                    <a:bodyPr/>
                    <a:lstStyle/>
                    <a:p>
                      <a:pPr marL="0" algn="ctr" rtl="0" eaLnBrk="1" fontAlgn="t" latin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b="1" i="0" u="none" strike="noStrike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117" marR="47117" marT="9525" marB="0"/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СТРАДАНИЕ</a:t>
                      </a:r>
                      <a:endParaRPr lang="ru-RU" sz="1200" b="1" i="0" u="none" strike="noStrike" kern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117" marR="47117" marT="952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СТРАХ</a:t>
                      </a:r>
                      <a:endParaRPr lang="ru-RU" sz="1200" b="1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УДИВЛЕНИЕ</a:t>
                      </a:r>
                    </a:p>
                    <a:p>
                      <a:pPr algn="ctr"/>
                      <a:endParaRPr lang="ru-RU" sz="12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РАДОСТЬ</a:t>
                      </a:r>
                    </a:p>
                    <a:p>
                      <a:pPr algn="ctr"/>
                      <a:endParaRPr lang="ru-RU" sz="12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ПОЛОЖЕНИЕ РТА</a:t>
                      </a:r>
                    </a:p>
                  </a:txBody>
                  <a:tcPr marL="47097" marR="4709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Рот открыт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Рот закрыт 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Рот открыт</a:t>
                      </a:r>
                      <a:endPara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Рот открыт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endParaRPr lang="ru-RU" sz="1200" b="1" kern="1200" dirty="0" smtClean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ГУБЫ</a:t>
                      </a:r>
                      <a:endParaRPr lang="ru-RU" sz="1200" b="1" kern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097" marR="47097" marT="0" marB="0"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Уголки губ опущены</a:t>
                      </a:r>
                    </a:p>
                    <a:p>
                      <a:pPr algn="ctr"/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Уголки губ приподняты 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ФОРМА ГЛАЗ</a:t>
                      </a:r>
                    </a:p>
                  </a:txBody>
                  <a:tcPr marL="47097" marR="4709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Глаза раскрыты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Глаза сужены и прищурены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Глаза широко раскрыты</a:t>
                      </a:r>
                    </a:p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Глаза прищурены или раскрыты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ЯРКОСТЬ ГЛАЗ</a:t>
                      </a:r>
                    </a:p>
                  </a:txBody>
                  <a:tcPr marL="47097" marR="47097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Глаза блестят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Глаза тусклые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Блеск глаз не выражен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Глаза блестят</a:t>
                      </a:r>
                    </a:p>
                    <a:p>
                      <a:pPr algn="ctr"/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ПОЛОЖЕНИЕ БРОВЕЙ</a:t>
                      </a:r>
                    </a:p>
                  </a:txBody>
                  <a:tcPr marL="47097" marR="47097" marT="0" marB="0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Брови сдвинуты к переносице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Брови подняты вверх 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УГОЛКИ БРОВЕЙ</a:t>
                      </a:r>
                    </a:p>
                  </a:txBody>
                  <a:tcPr marL="47097" marR="47097" marT="0" marB="0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Внешние уголки бровей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подняты вверх 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eaLnBrk="1" latinLnBrk="0" hangingPunct="0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Внутренние уголки бровей подняты вверх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ЛОБ</a:t>
                      </a:r>
                    </a:p>
                  </a:txBody>
                  <a:tcPr marL="47097" marR="47097" marT="0" marB="0"/>
                </a:tc>
                <a:tc gridSpan="5">
                  <a:txBody>
                    <a:bodyPr/>
                    <a:lstStyle/>
                    <a:p>
                      <a:pPr algn="ctr" rtl="0" eaLnBrk="1" latinLnBrk="0" hangingPunct="0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Вертикальные складки на лбу и переносице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eaLnBrk="1" latinLnBrk="0" hangingPunct="0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Горизонтальные складки на лбу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ПОДВИЖНОСТЬ ЛИЦА И ЕГО ЧАСТЕЙ</a:t>
                      </a:r>
                    </a:p>
                  </a:txBody>
                  <a:tcPr marL="47097" marR="47097" marT="0" marB="0"/>
                </a:tc>
                <a:tc gridSpan="2">
                  <a:txBody>
                    <a:bodyPr/>
                    <a:lstStyle/>
                    <a:p>
                      <a:pPr algn="ctr" rtl="0" eaLnBrk="1" latinLnBrk="0" hangingPunct="0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Лицо динамичное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Лицо застывшее</a:t>
                      </a:r>
                    </a:p>
                    <a:p>
                      <a:pPr algn="ctr"/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eaLnBrk="1" latinLnBrk="0" hangingPunct="0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Лицо динамичное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1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0D21-7CF1-4899-A4AA-5212C25EAC2F}" type="slidenum">
              <a:rPr lang="ru-RU"/>
              <a:pPr/>
              <a:t>65</a:t>
            </a:fld>
            <a:endParaRPr lang="ru-RU"/>
          </a:p>
        </p:txBody>
      </p:sp>
      <p:sp>
        <p:nvSpPr>
          <p:cNvPr id="4792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229600" cy="60483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/>
              <a:t> </a:t>
            </a:r>
          </a:p>
        </p:txBody>
      </p:sp>
      <p:pic>
        <p:nvPicPr>
          <p:cNvPr id="479235" name="Picture 3" descr="Дети :: Детская мимика фото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284538"/>
            <a:ext cx="3887787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236" name="Picture 4" descr="Дети :: Детская мимика фото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88913"/>
            <a:ext cx="2605087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237" name="Picture 5" descr="Дети :: Детская мимика фото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0350"/>
            <a:ext cx="2235200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238" name="Picture 6" descr="Дети :: Детская мимика фото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341438"/>
            <a:ext cx="3290887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A872-0ED2-4220-A07D-8C03BB6A7139}" type="slidenum">
              <a:rPr lang="ru-RU"/>
              <a:pPr/>
              <a:t>66</a:t>
            </a:fld>
            <a:endParaRPr lang="ru-RU"/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229600" cy="58324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ru-RU" sz="5400" b="1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endParaRPr lang="ru-RU" sz="5400" b="1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ru-RU" sz="5400" b="1">
                <a:solidFill>
                  <a:schemeClr val="tx2"/>
                </a:solidFill>
                <a:latin typeface="Times New Roman" pitchFamily="18" charset="0"/>
              </a:rPr>
              <a:t>ОЛЬФАКТОРНЫЙ ИМИДЖ</a:t>
            </a: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2987675" y="4652963"/>
            <a:ext cx="5029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3600">
                <a:solidFill>
                  <a:schemeClr val="tx2"/>
                </a:solidFill>
              </a:rPr>
              <a:t>http://www.fragrantica.ru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51D5A-3717-44C5-8712-E2EC8A15EC36}" type="slidenum">
              <a:rPr lang="ru-RU"/>
              <a:pPr/>
              <a:t>67</a:t>
            </a:fld>
            <a:endParaRPr lang="ru-RU"/>
          </a:p>
        </p:txBody>
      </p:sp>
      <p:pic>
        <p:nvPicPr>
          <p:cNvPr id="397316" name="Picture 4" descr="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28775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17" name="Rectangle 5"/>
          <p:cNvSpPr>
            <a:spLocks noChangeArrowheads="1"/>
          </p:cNvSpPr>
          <p:nvPr/>
        </p:nvSpPr>
        <p:spPr bwMode="auto">
          <a:xfrm>
            <a:off x="1619250" y="188913"/>
            <a:ext cx="5767388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b="1">
                <a:solidFill>
                  <a:srgbClr val="FF0066"/>
                </a:solidFill>
              </a:rPr>
              <a:t>Группы ароматов</a:t>
            </a:r>
          </a:p>
          <a:p>
            <a:pPr eaLnBrk="0" hangingPunct="0"/>
            <a:endParaRPr lang="ru-RU" sz="1800">
              <a:latin typeface="Arial" charset="0"/>
            </a:endParaRPr>
          </a:p>
        </p:txBody>
      </p:sp>
      <p:sp>
        <p:nvSpPr>
          <p:cNvPr id="397319" name="Rectangle 7"/>
          <p:cNvSpPr>
            <a:spLocks noChangeArrowheads="1"/>
          </p:cNvSpPr>
          <p:nvPr/>
        </p:nvSpPr>
        <p:spPr bwMode="auto">
          <a:xfrm>
            <a:off x="539750" y="277653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8566" tIns="28566" rIns="28566" bIns="28566" anchor="ctr">
            <a:spAutoFit/>
          </a:bodyPr>
          <a:lstStyle/>
          <a:p>
            <a:endParaRPr lang="ru-RU"/>
          </a:p>
        </p:txBody>
      </p:sp>
      <p:pic>
        <p:nvPicPr>
          <p:cNvPr id="397318" name="Picture 6" descr="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24175"/>
            <a:ext cx="45720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7320" name="Rectangle 8"/>
          <p:cNvSpPr>
            <a:spLocks noChangeArrowheads="1"/>
          </p:cNvSpPr>
          <p:nvPr/>
        </p:nvSpPr>
        <p:spPr bwMode="auto">
          <a:xfrm>
            <a:off x="4284663" y="981075"/>
            <a:ext cx="45370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solidFill>
                  <a:srgbClr val="CC3300"/>
                </a:solidFill>
                <a:cs typeface="Times New Roman" pitchFamily="18" charset="0"/>
              </a:rPr>
              <a:t>ВОСТОЧНЫЕ</a:t>
            </a:r>
          </a:p>
          <a:p>
            <a:pPr eaLnBrk="0" hangingPunct="0"/>
            <a:endParaRPr lang="ru-RU" sz="4000">
              <a:solidFill>
                <a:srgbClr val="FF33CC"/>
              </a:solidFill>
              <a:latin typeface="Arial" charset="0"/>
            </a:endParaRPr>
          </a:p>
        </p:txBody>
      </p:sp>
      <p:sp>
        <p:nvSpPr>
          <p:cNvPr id="397322" name="Rectangle 10"/>
          <p:cNvSpPr>
            <a:spLocks noChangeArrowheads="1"/>
          </p:cNvSpPr>
          <p:nvPr/>
        </p:nvSpPr>
        <p:spPr bwMode="auto">
          <a:xfrm>
            <a:off x="5219700" y="3068638"/>
            <a:ext cx="3384550" cy="219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sz="2000" dirty="0"/>
          </a:p>
          <a:p>
            <a:r>
              <a:rPr lang="ru-RU" sz="2000" b="1" dirty="0">
                <a:solidFill>
                  <a:srgbClr val="CC3300"/>
                </a:solidFill>
              </a:rPr>
              <a:t>Восточные гурманские </a:t>
            </a:r>
            <a:r>
              <a:rPr lang="ru-RU" sz="2000" b="1" dirty="0" smtClean="0">
                <a:solidFill>
                  <a:srgbClr val="CC3300"/>
                </a:solidFill>
              </a:rPr>
              <a:t>344</a:t>
            </a:r>
            <a:endParaRPr lang="ru-RU" sz="2000" b="1" dirty="0">
              <a:solidFill>
                <a:srgbClr val="CC3300"/>
              </a:solidFill>
            </a:endParaRPr>
          </a:p>
          <a:p>
            <a:r>
              <a:rPr lang="ru-RU" sz="2000" b="1" dirty="0">
                <a:solidFill>
                  <a:srgbClr val="CC3300"/>
                </a:solidFill>
              </a:rPr>
              <a:t>Восточные древесные   457</a:t>
            </a:r>
          </a:p>
          <a:p>
            <a:r>
              <a:rPr lang="ru-RU" sz="2000" b="1" dirty="0">
                <a:solidFill>
                  <a:srgbClr val="CC3300"/>
                </a:solidFill>
              </a:rPr>
              <a:t>Восточные пряные        323</a:t>
            </a:r>
          </a:p>
          <a:p>
            <a:r>
              <a:rPr lang="ru-RU" sz="2000" b="1" dirty="0">
                <a:solidFill>
                  <a:srgbClr val="CC3300"/>
                </a:solidFill>
              </a:rPr>
              <a:t>Восточные фужерные   115</a:t>
            </a:r>
          </a:p>
          <a:p>
            <a:pPr>
              <a:lnSpc>
                <a:spcPct val="70000"/>
              </a:lnSpc>
            </a:pPr>
            <a:r>
              <a:rPr lang="ru-RU" sz="2000" b="1" dirty="0">
                <a:solidFill>
                  <a:srgbClr val="CC3300"/>
                </a:solidFill>
              </a:rPr>
              <a:t> Восточные цветочные</a:t>
            </a:r>
            <a:r>
              <a:rPr lang="ru-RU" b="1" dirty="0">
                <a:solidFill>
                  <a:srgbClr val="CC3300"/>
                </a:solidFill>
              </a:rPr>
              <a:t> </a:t>
            </a:r>
            <a:r>
              <a:rPr lang="ru-RU" sz="2000" b="1" dirty="0">
                <a:solidFill>
                  <a:srgbClr val="CC3300"/>
                </a:solidFill>
              </a:rPr>
              <a:t>943</a:t>
            </a:r>
          </a:p>
        </p:txBody>
      </p:sp>
      <p:pic>
        <p:nvPicPr>
          <p:cNvPr id="397323" name="Picture 11" descr="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21163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C87-375C-4CD8-AC93-783C1DC56B82}" type="slidenum">
              <a:rPr lang="ru-RU"/>
              <a:pPr/>
              <a:t>68</a:t>
            </a:fld>
            <a:endParaRPr lang="ru-RU"/>
          </a:p>
        </p:txBody>
      </p:sp>
      <p:pic>
        <p:nvPicPr>
          <p:cNvPr id="398338" name="Picture 2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6931">
            <a:off x="250825" y="620713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8339" name="Picture 3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64256">
            <a:off x="684213" y="2420938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8340" name="Picture 4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078">
            <a:off x="827088" y="1773238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8341" name="Picture 5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449">
            <a:off x="395288" y="3716338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343" name="Rectangle 7"/>
          <p:cNvSpPr>
            <a:spLocks noChangeArrowheads="1"/>
          </p:cNvSpPr>
          <p:nvPr/>
        </p:nvSpPr>
        <p:spPr bwMode="auto">
          <a:xfrm>
            <a:off x="539750" y="277653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8566" tIns="28566" rIns="28566" bIns="28566" anchor="ctr">
            <a:spAutoFit/>
          </a:bodyPr>
          <a:lstStyle/>
          <a:p>
            <a:endParaRPr lang="ru-RU"/>
          </a:p>
        </p:txBody>
      </p:sp>
      <p:pic>
        <p:nvPicPr>
          <p:cNvPr id="398342" name="Picture 6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5577">
            <a:off x="539750" y="4652963"/>
            <a:ext cx="45720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344" name="Rectangle 8"/>
          <p:cNvSpPr>
            <a:spLocks noChangeArrowheads="1"/>
          </p:cNvSpPr>
          <p:nvPr/>
        </p:nvSpPr>
        <p:spPr bwMode="auto">
          <a:xfrm>
            <a:off x="5076825" y="-77788"/>
            <a:ext cx="3598863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endParaRPr lang="ru-RU" b="1">
              <a:solidFill>
                <a:srgbClr val="CC9900"/>
              </a:solidFill>
            </a:endParaRPr>
          </a:p>
          <a:p>
            <a:pPr algn="ctr"/>
            <a:r>
              <a:rPr lang="ru-RU" b="1">
                <a:solidFill>
                  <a:srgbClr val="CC9900"/>
                </a:solidFill>
              </a:rPr>
              <a:t>Древесные</a:t>
            </a:r>
          </a:p>
          <a:p>
            <a:pPr eaLnBrk="0" hangingPunct="0"/>
            <a:endParaRPr lang="ru-RU" sz="1800">
              <a:latin typeface="Arial" charset="0"/>
            </a:endParaRPr>
          </a:p>
        </p:txBody>
      </p:sp>
      <p:sp>
        <p:nvSpPr>
          <p:cNvPr id="398346" name="Rectangle 10"/>
          <p:cNvSpPr>
            <a:spLocks noChangeArrowheads="1"/>
          </p:cNvSpPr>
          <p:nvPr/>
        </p:nvSpPr>
        <p:spPr bwMode="auto">
          <a:xfrm>
            <a:off x="5067300" y="2133600"/>
            <a:ext cx="4076700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ru-RU" sz="1800" dirty="0"/>
          </a:p>
          <a:p>
            <a:pPr algn="ctr"/>
            <a:r>
              <a:rPr lang="ru-RU" sz="1800" b="1" dirty="0">
                <a:solidFill>
                  <a:srgbClr val="CC9900"/>
                </a:solidFill>
              </a:rPr>
              <a:t>Древесные водяные</a:t>
            </a:r>
            <a:r>
              <a:rPr lang="ru-RU" sz="1800" dirty="0">
                <a:solidFill>
                  <a:srgbClr val="CC9900"/>
                </a:solidFill>
              </a:rPr>
              <a:t> 57</a:t>
            </a:r>
          </a:p>
          <a:p>
            <a:pPr algn="ctr"/>
            <a:endParaRPr lang="ru-RU" sz="1800" b="1" dirty="0">
              <a:solidFill>
                <a:srgbClr val="CC9900"/>
              </a:solidFill>
            </a:endParaRPr>
          </a:p>
          <a:p>
            <a:pPr algn="ctr"/>
            <a:r>
              <a:rPr lang="ru-RU" sz="1800" b="1" dirty="0">
                <a:solidFill>
                  <a:srgbClr val="CC9900"/>
                </a:solidFill>
              </a:rPr>
              <a:t>Древесные пряные 357</a:t>
            </a:r>
          </a:p>
          <a:p>
            <a:pPr algn="ctr"/>
            <a:endParaRPr lang="ru-RU" sz="1800" b="1" dirty="0">
              <a:solidFill>
                <a:srgbClr val="CC9900"/>
              </a:solidFill>
            </a:endParaRPr>
          </a:p>
          <a:p>
            <a:pPr algn="ctr"/>
            <a:r>
              <a:rPr lang="ru-RU" sz="1800" b="1" dirty="0">
                <a:solidFill>
                  <a:srgbClr val="CC9900"/>
                </a:solidFill>
              </a:rPr>
              <a:t>Древесные фужерные 602</a:t>
            </a:r>
          </a:p>
          <a:p>
            <a:pPr algn="ctr"/>
            <a:endParaRPr lang="ru-RU" sz="1800" b="1" dirty="0">
              <a:solidFill>
                <a:srgbClr val="CC9900"/>
              </a:solidFill>
            </a:endParaRPr>
          </a:p>
          <a:p>
            <a:pPr algn="ctr"/>
            <a:r>
              <a:rPr lang="ru-RU" sz="1800" b="1" dirty="0">
                <a:solidFill>
                  <a:srgbClr val="CC9900"/>
                </a:solidFill>
              </a:rPr>
              <a:t>Древесные цветочные мускусные 139</a:t>
            </a:r>
          </a:p>
          <a:p>
            <a:pPr algn="ctr"/>
            <a:endParaRPr lang="ru-RU" sz="1800" dirty="0"/>
          </a:p>
          <a:p>
            <a:pPr algn="ctr"/>
            <a:r>
              <a:rPr lang="ru-RU" sz="1800" b="1" dirty="0">
                <a:solidFill>
                  <a:srgbClr val="CC9900"/>
                </a:solidFill>
              </a:rPr>
              <a:t>Древесные </a:t>
            </a:r>
            <a:r>
              <a:rPr lang="ru-RU" sz="1800" b="1" dirty="0" err="1">
                <a:solidFill>
                  <a:srgbClr val="CC9900"/>
                </a:solidFill>
              </a:rPr>
              <a:t>шипровые</a:t>
            </a:r>
            <a:r>
              <a:rPr lang="ru-RU" sz="1800" b="1" dirty="0">
                <a:solidFill>
                  <a:srgbClr val="CC9900"/>
                </a:solidFill>
              </a:rPr>
              <a:t> </a:t>
            </a:r>
            <a:r>
              <a:rPr lang="ru-RU" sz="1800" b="1" dirty="0" smtClean="0">
                <a:solidFill>
                  <a:srgbClr val="CC9900"/>
                </a:solidFill>
              </a:rPr>
              <a:t>778</a:t>
            </a:r>
            <a:endParaRPr lang="ru-RU" sz="1800" b="1" dirty="0">
              <a:solidFill>
                <a:srgbClr val="CC9900"/>
              </a:solidFill>
            </a:endParaRPr>
          </a:p>
          <a:p>
            <a:pPr algn="ctr"/>
            <a:endParaRPr lang="ru-RU" sz="1800" b="1" dirty="0">
              <a:solidFill>
                <a:srgbClr val="CC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AB0BB-B98F-4F20-A1CE-65F683439FB5}" type="slidenum">
              <a:rPr lang="ru-RU"/>
              <a:pPr/>
              <a:t>69</a:t>
            </a:fld>
            <a:endParaRPr lang="ru-RU"/>
          </a:p>
        </p:txBody>
      </p:sp>
      <p:pic>
        <p:nvPicPr>
          <p:cNvPr id="399364" name="Picture 4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42875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65" name="Picture 5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66" name="Picture 6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349500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68" name="Rectangle 8"/>
          <p:cNvSpPr>
            <a:spLocks noChangeArrowheads="1"/>
          </p:cNvSpPr>
          <p:nvPr/>
        </p:nvSpPr>
        <p:spPr bwMode="auto">
          <a:xfrm>
            <a:off x="539750" y="277653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8566" tIns="28566" rIns="28566" bIns="28566" anchor="ctr">
            <a:spAutoFit/>
          </a:bodyPr>
          <a:lstStyle/>
          <a:p>
            <a:endParaRPr lang="ru-RU"/>
          </a:p>
        </p:txBody>
      </p:sp>
      <p:pic>
        <p:nvPicPr>
          <p:cNvPr id="399367" name="Picture 7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141663"/>
            <a:ext cx="45720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69" name="Rectangle 9"/>
          <p:cNvSpPr>
            <a:spLocks noChangeArrowheads="1"/>
          </p:cNvSpPr>
          <p:nvPr/>
        </p:nvSpPr>
        <p:spPr bwMode="auto">
          <a:xfrm>
            <a:off x="5292725" y="1268413"/>
            <a:ext cx="367188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4800" b="1">
                <a:solidFill>
                  <a:srgbClr val="996600"/>
                </a:solidFill>
                <a:cs typeface="Times New Roman" pitchFamily="18" charset="0"/>
              </a:rPr>
              <a:t>КОЖАНЫЕ</a:t>
            </a:r>
          </a:p>
          <a:p>
            <a:pPr eaLnBrk="0" hangingPunct="0"/>
            <a:endParaRPr lang="ru-RU" sz="4800">
              <a:latin typeface="Arial" charset="0"/>
            </a:endParaRPr>
          </a:p>
        </p:txBody>
      </p:sp>
      <p:sp>
        <p:nvSpPr>
          <p:cNvPr id="399370" name="Rectangle 10"/>
          <p:cNvSpPr>
            <a:spLocks noChangeArrowheads="1"/>
          </p:cNvSpPr>
          <p:nvPr/>
        </p:nvSpPr>
        <p:spPr bwMode="auto">
          <a:xfrm>
            <a:off x="1908175" y="4652963"/>
            <a:ext cx="6192838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dirty="0"/>
              <a:t> </a:t>
            </a:r>
            <a:r>
              <a:rPr lang="ru-RU" sz="7200" dirty="0" smtClean="0">
                <a:solidFill>
                  <a:srgbClr val="996600"/>
                </a:solidFill>
              </a:rPr>
              <a:t>929 </a:t>
            </a:r>
            <a:r>
              <a:rPr lang="ru-RU" sz="7200" dirty="0">
                <a:solidFill>
                  <a:srgbClr val="996600"/>
                </a:solidFill>
              </a:rPr>
              <a:t>ароматов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20680"/>
          </a:xfrm>
          <a:ln>
            <a:solidFill>
              <a:srgbClr val="FF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Молодой госслужащий ИИИ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едет в поезде. Он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хочет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произвести впечатление на незнакомых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ему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людей, которых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никогда не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увидит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Молодой госслужащий ИИИ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курортно-санаторном лечении в санатории ФНС России в Крыму или на Кавказе: 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хочет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произвести впечатление на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незнакомого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ему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человека,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которым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живет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недель в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одном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двухместном номере.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сосед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такой же, как и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он,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служащий органа ФНС России.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6AAA5-0AC3-42F9-AB18-A87250772FE2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645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E0BC3-3597-4E2D-BAE4-473D1A614F2D}" type="slidenum">
              <a:rPr lang="ru-RU"/>
              <a:pPr/>
              <a:t>70</a:t>
            </a:fld>
            <a:endParaRPr lang="ru-RU"/>
          </a:p>
        </p:txBody>
      </p:sp>
      <p:pic>
        <p:nvPicPr>
          <p:cNvPr id="425986" name="Picture 2" descr="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88913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5987" name="Picture 3" descr="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052513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989" name="Rectangle 5"/>
          <p:cNvSpPr>
            <a:spLocks noChangeArrowheads="1"/>
          </p:cNvSpPr>
          <p:nvPr/>
        </p:nvSpPr>
        <p:spPr bwMode="auto">
          <a:xfrm>
            <a:off x="539750" y="277653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8566" tIns="28566" rIns="28566" bIns="28566" anchor="ctr">
            <a:spAutoFit/>
          </a:bodyPr>
          <a:lstStyle/>
          <a:p>
            <a:endParaRPr lang="ru-RU"/>
          </a:p>
        </p:txBody>
      </p:sp>
      <p:pic>
        <p:nvPicPr>
          <p:cNvPr id="425988" name="Picture 4" descr="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73238"/>
            <a:ext cx="45720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5990" name="Rectangle 6"/>
          <p:cNvSpPr>
            <a:spLocks noChangeArrowheads="1"/>
          </p:cNvSpPr>
          <p:nvPr/>
        </p:nvSpPr>
        <p:spPr bwMode="auto">
          <a:xfrm>
            <a:off x="395288" y="166688"/>
            <a:ext cx="3671887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solidFill>
                  <a:schemeClr val="hlink"/>
                </a:solidFill>
                <a:cs typeface="Times New Roman" pitchFamily="18" charset="0"/>
              </a:rPr>
              <a:t>ФУЖЕРНЫЕ</a:t>
            </a:r>
          </a:p>
          <a:p>
            <a:pPr eaLnBrk="0" hangingPunct="0"/>
            <a:endParaRPr lang="ru-RU" sz="180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425991" name="Rectangle 7"/>
          <p:cNvSpPr>
            <a:spLocks noChangeArrowheads="1"/>
          </p:cNvSpPr>
          <p:nvPr/>
        </p:nvSpPr>
        <p:spPr bwMode="auto">
          <a:xfrm>
            <a:off x="3492500" y="3453636"/>
            <a:ext cx="540067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3200" b="1" dirty="0">
                <a:solidFill>
                  <a:schemeClr val="hlink"/>
                </a:solidFill>
              </a:rPr>
              <a:t>Фужерные водяные</a:t>
            </a:r>
            <a:r>
              <a:rPr lang="ru-RU" sz="3200" dirty="0">
                <a:solidFill>
                  <a:schemeClr val="hlink"/>
                </a:solidFill>
              </a:rPr>
              <a:t> </a:t>
            </a:r>
            <a:r>
              <a:rPr lang="ru-RU" sz="3200" dirty="0" smtClean="0">
                <a:solidFill>
                  <a:schemeClr val="hlink"/>
                </a:solidFill>
              </a:rPr>
              <a:t>746</a:t>
            </a:r>
            <a:endParaRPr lang="ru-RU" sz="3200" dirty="0">
              <a:solidFill>
                <a:schemeClr val="hlink"/>
              </a:solidFill>
            </a:endParaRPr>
          </a:p>
          <a:p>
            <a:pPr algn="ctr"/>
            <a:r>
              <a:rPr lang="ru-RU" sz="3200" b="1" dirty="0">
                <a:solidFill>
                  <a:schemeClr val="hlink"/>
                </a:solidFill>
              </a:rPr>
              <a:t>Фужерные зеленые</a:t>
            </a:r>
            <a:r>
              <a:rPr lang="ru-RU" sz="3200" dirty="0">
                <a:solidFill>
                  <a:schemeClr val="hlink"/>
                </a:solidFill>
              </a:rPr>
              <a:t> </a:t>
            </a:r>
            <a:r>
              <a:rPr lang="ru-RU" sz="3200" dirty="0" smtClean="0">
                <a:solidFill>
                  <a:schemeClr val="hlink"/>
                </a:solidFill>
              </a:rPr>
              <a:t>638</a:t>
            </a:r>
            <a:endParaRPr lang="ru-RU" sz="3200" dirty="0">
              <a:solidFill>
                <a:schemeClr val="hlink"/>
              </a:solidFill>
            </a:endParaRPr>
          </a:p>
          <a:p>
            <a:pPr algn="ctr"/>
            <a:r>
              <a:rPr lang="ru-RU" sz="3200" b="1" dirty="0">
                <a:solidFill>
                  <a:schemeClr val="hlink"/>
                </a:solidFill>
              </a:rPr>
              <a:t>Фужерные пряные</a:t>
            </a:r>
            <a:r>
              <a:rPr lang="ru-RU" sz="3200" dirty="0">
                <a:solidFill>
                  <a:schemeClr val="hlink"/>
                </a:solidFill>
              </a:rPr>
              <a:t> </a:t>
            </a:r>
            <a:r>
              <a:rPr lang="ru-RU" sz="3200" dirty="0" smtClean="0">
                <a:solidFill>
                  <a:schemeClr val="hlink"/>
                </a:solidFill>
              </a:rPr>
              <a:t>1010</a:t>
            </a:r>
            <a:endParaRPr lang="ru-RU" sz="3200" dirty="0">
              <a:solidFill>
                <a:schemeClr val="hlink"/>
              </a:solidFill>
            </a:endParaRPr>
          </a:p>
          <a:p>
            <a:pPr algn="ctr"/>
            <a:r>
              <a:rPr lang="ru-RU" sz="3200" b="1" dirty="0">
                <a:solidFill>
                  <a:schemeClr val="hlink"/>
                </a:solidFill>
              </a:rPr>
              <a:t>Фужерные фруктовые</a:t>
            </a:r>
            <a:r>
              <a:rPr lang="ru-RU" sz="3200" dirty="0">
                <a:solidFill>
                  <a:schemeClr val="hlink"/>
                </a:solidFill>
              </a:rPr>
              <a:t> </a:t>
            </a:r>
            <a:r>
              <a:rPr lang="ru-RU" sz="3200" dirty="0" smtClean="0">
                <a:solidFill>
                  <a:schemeClr val="hlink"/>
                </a:solidFill>
              </a:rPr>
              <a:t>750</a:t>
            </a:r>
            <a:endParaRPr lang="ru-RU" sz="3200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7587E-583E-4061-8098-24163B03753D}" type="slidenum">
              <a:rPr lang="ru-RU"/>
              <a:pPr/>
              <a:t>71</a:t>
            </a:fld>
            <a:endParaRPr lang="ru-RU"/>
          </a:p>
        </p:txBody>
      </p:sp>
      <p:pic>
        <p:nvPicPr>
          <p:cNvPr id="400387" name="Picture 3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46050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0388" name="Picture 4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15888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0389" name="Picture 5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73688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0390" name="Picture 6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373688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91" name="Rectangle 7"/>
          <p:cNvSpPr>
            <a:spLocks noChangeArrowheads="1"/>
          </p:cNvSpPr>
          <p:nvPr/>
        </p:nvSpPr>
        <p:spPr bwMode="auto">
          <a:xfrm>
            <a:off x="179388" y="1557338"/>
            <a:ext cx="42799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4800" b="1">
                <a:solidFill>
                  <a:srgbClr val="FF33CC"/>
                </a:solidFill>
              </a:rPr>
              <a:t>ЦВЕТОЧНЫЕ</a:t>
            </a:r>
          </a:p>
        </p:txBody>
      </p:sp>
      <p:sp>
        <p:nvSpPr>
          <p:cNvPr id="400392" name="Rectangle 8"/>
          <p:cNvSpPr>
            <a:spLocks noChangeArrowheads="1"/>
          </p:cNvSpPr>
          <p:nvPr/>
        </p:nvSpPr>
        <p:spPr bwMode="auto">
          <a:xfrm>
            <a:off x="4427538" y="1393220"/>
            <a:ext cx="4608958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endParaRPr lang="ru-RU" sz="1200" dirty="0">
              <a:latin typeface="Arial" charset="0"/>
              <a:cs typeface="Times New Roman" pitchFamily="18" charset="0"/>
            </a:endParaRPr>
          </a:p>
          <a:p>
            <a:pPr eaLnBrk="0" hangingPunct="0"/>
            <a:endParaRPr lang="ru-RU" sz="2000" dirty="0">
              <a:cs typeface="Times New Roman" pitchFamily="18" charset="0"/>
            </a:endParaRPr>
          </a:p>
          <a:p>
            <a:pPr eaLnBrk="0" hangingPunct="0"/>
            <a:r>
              <a:rPr lang="ru-RU" sz="2000" b="1" dirty="0">
                <a:solidFill>
                  <a:srgbClr val="FF33CC"/>
                </a:solidFill>
              </a:rPr>
              <a:t>Цветочные альдегидные</a:t>
            </a:r>
            <a:r>
              <a:rPr lang="ru-RU" sz="2000" dirty="0">
                <a:solidFill>
                  <a:srgbClr val="FF33CC"/>
                </a:solidFill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33CC"/>
                </a:solidFill>
                <a:cs typeface="Times New Roman" pitchFamily="18" charset="0"/>
              </a:rPr>
              <a:t>448</a:t>
            </a:r>
            <a:endParaRPr lang="ru-RU" sz="2000" dirty="0">
              <a:solidFill>
                <a:srgbClr val="FF33CC"/>
              </a:solidFill>
              <a:cs typeface="Times New Roman" pitchFamily="18" charset="0"/>
            </a:endParaRPr>
          </a:p>
          <a:p>
            <a:pPr eaLnBrk="0" hangingPunct="0"/>
            <a:endParaRPr lang="ru-RU" sz="2000" dirty="0">
              <a:solidFill>
                <a:srgbClr val="FF33CC"/>
              </a:solidFill>
              <a:cs typeface="Times New Roman" pitchFamily="18" charset="0"/>
            </a:endParaRPr>
          </a:p>
          <a:p>
            <a:pPr eaLnBrk="0" hangingPunct="0"/>
            <a:r>
              <a:rPr lang="ru-RU" sz="2000" b="1" dirty="0">
                <a:solidFill>
                  <a:srgbClr val="FF33CC"/>
                </a:solidFill>
              </a:rPr>
              <a:t>Цветочные водяные</a:t>
            </a:r>
            <a:r>
              <a:rPr lang="ru-RU" sz="2000" dirty="0">
                <a:solidFill>
                  <a:srgbClr val="FF33CC"/>
                </a:solidFill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33CC"/>
                </a:solidFill>
                <a:cs typeface="Times New Roman" pitchFamily="18" charset="0"/>
              </a:rPr>
              <a:t>606</a:t>
            </a:r>
            <a:endParaRPr lang="ru-RU" sz="2000" dirty="0">
              <a:solidFill>
                <a:srgbClr val="FF33CC"/>
              </a:solidFill>
              <a:cs typeface="Times New Roman" pitchFamily="18" charset="0"/>
            </a:endParaRPr>
          </a:p>
          <a:p>
            <a:pPr eaLnBrk="0" hangingPunct="0"/>
            <a:endParaRPr lang="ru-RU" sz="2000" b="1" dirty="0">
              <a:solidFill>
                <a:srgbClr val="FF33CC"/>
              </a:solidFill>
            </a:endParaRPr>
          </a:p>
          <a:p>
            <a:pPr eaLnBrk="0" hangingPunct="0"/>
            <a:r>
              <a:rPr lang="ru-RU" sz="2000" b="1" dirty="0">
                <a:solidFill>
                  <a:srgbClr val="FF33CC"/>
                </a:solidFill>
              </a:rPr>
              <a:t>Цветочные древесно-мускусные</a:t>
            </a:r>
            <a:r>
              <a:rPr lang="ru-RU" sz="2000" dirty="0">
                <a:solidFill>
                  <a:srgbClr val="FF33CC"/>
                </a:solidFill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33CC"/>
                </a:solidFill>
                <a:cs typeface="Times New Roman" pitchFamily="18" charset="0"/>
              </a:rPr>
              <a:t>3903</a:t>
            </a:r>
            <a:endParaRPr lang="ru-RU" sz="2000" dirty="0">
              <a:solidFill>
                <a:srgbClr val="FF33CC"/>
              </a:solidFill>
              <a:cs typeface="Times New Roman" pitchFamily="18" charset="0"/>
            </a:endParaRPr>
          </a:p>
          <a:p>
            <a:pPr eaLnBrk="0" hangingPunct="0"/>
            <a:endParaRPr lang="ru-RU" sz="2000" dirty="0">
              <a:solidFill>
                <a:srgbClr val="FF33CC"/>
              </a:solidFill>
              <a:cs typeface="Times New Roman" pitchFamily="18" charset="0"/>
            </a:endParaRPr>
          </a:p>
          <a:p>
            <a:pPr eaLnBrk="0" hangingPunct="0"/>
            <a:r>
              <a:rPr lang="ru-RU" sz="2000" b="1" dirty="0">
                <a:solidFill>
                  <a:srgbClr val="FF33CC"/>
                </a:solidFill>
              </a:rPr>
              <a:t>Цветочные зеленые</a:t>
            </a:r>
            <a:r>
              <a:rPr lang="ru-RU" sz="2000" dirty="0">
                <a:solidFill>
                  <a:srgbClr val="FF33CC"/>
                </a:solidFill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33CC"/>
                </a:solidFill>
                <a:cs typeface="Times New Roman" pitchFamily="18" charset="0"/>
              </a:rPr>
              <a:t>1378</a:t>
            </a:r>
            <a:endParaRPr lang="ru-RU" sz="2000" dirty="0">
              <a:solidFill>
                <a:srgbClr val="FF33CC"/>
              </a:solidFill>
              <a:cs typeface="Times New Roman" pitchFamily="18" charset="0"/>
            </a:endParaRPr>
          </a:p>
          <a:p>
            <a:pPr eaLnBrk="0" hangingPunct="0"/>
            <a:endParaRPr lang="ru-RU" sz="2000" dirty="0">
              <a:solidFill>
                <a:srgbClr val="FF33CC"/>
              </a:solidFill>
              <a:cs typeface="Times New Roman" pitchFamily="18" charset="0"/>
            </a:endParaRPr>
          </a:p>
          <a:p>
            <a:pPr eaLnBrk="0" hangingPunct="0"/>
            <a:r>
              <a:rPr lang="ru-RU" sz="2000" b="1" dirty="0">
                <a:solidFill>
                  <a:srgbClr val="FF33CC"/>
                </a:solidFill>
              </a:rPr>
              <a:t>Цветочные фруктовые</a:t>
            </a:r>
            <a:r>
              <a:rPr lang="ru-RU" sz="2000" dirty="0">
                <a:solidFill>
                  <a:srgbClr val="FF33CC"/>
                </a:solidFill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33CC"/>
                </a:solidFill>
                <a:cs typeface="Times New Roman" pitchFamily="18" charset="0"/>
              </a:rPr>
              <a:t>6825</a:t>
            </a:r>
            <a:endParaRPr lang="ru-RU" sz="2000" dirty="0">
              <a:solidFill>
                <a:srgbClr val="FF33CC"/>
              </a:solidFill>
              <a:cs typeface="Times New Roman" pitchFamily="18" charset="0"/>
            </a:endParaRPr>
          </a:p>
          <a:p>
            <a:pPr eaLnBrk="0" hangingPunct="0"/>
            <a:endParaRPr lang="ru-RU" sz="2000" dirty="0">
              <a:solidFill>
                <a:srgbClr val="FF33CC"/>
              </a:solidFill>
              <a:cs typeface="Times New Roman" pitchFamily="18" charset="0"/>
            </a:endParaRPr>
          </a:p>
          <a:p>
            <a:pPr eaLnBrk="0" hangingPunct="0"/>
            <a:r>
              <a:rPr lang="ru-RU" sz="2000" b="1" dirty="0">
                <a:solidFill>
                  <a:srgbClr val="FF33CC"/>
                </a:solidFill>
              </a:rPr>
              <a:t>Цветочные фруктовые сладкие</a:t>
            </a:r>
            <a:r>
              <a:rPr lang="ru-RU" sz="2400" dirty="0">
                <a:solidFill>
                  <a:srgbClr val="FF33CC"/>
                </a:solidFill>
                <a:latin typeface="Arial" charset="0"/>
              </a:rPr>
              <a:t> </a:t>
            </a:r>
            <a:r>
              <a:rPr lang="ru-RU" sz="2000" dirty="0" smtClean="0">
                <a:solidFill>
                  <a:srgbClr val="FF33CC"/>
                </a:solidFill>
                <a:cs typeface="Times New Roman" pitchFamily="18" charset="0"/>
              </a:rPr>
              <a:t>1852</a:t>
            </a:r>
            <a:endParaRPr lang="ru-RU" sz="2000" dirty="0">
              <a:solidFill>
                <a:srgbClr val="FF33CC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BEA1-E055-4250-9D73-61AE6ED326AA}" type="slidenum">
              <a:rPr lang="ru-RU"/>
              <a:pPr/>
              <a:t>72</a:t>
            </a:fld>
            <a:endParaRPr lang="ru-RU"/>
          </a:p>
        </p:txBody>
      </p:sp>
      <p:sp>
        <p:nvSpPr>
          <p:cNvPr id="427011" name="Rectangle 3"/>
          <p:cNvSpPr>
            <a:spLocks noChangeArrowheads="1"/>
          </p:cNvSpPr>
          <p:nvPr/>
        </p:nvSpPr>
        <p:spPr bwMode="auto">
          <a:xfrm>
            <a:off x="539750" y="2074863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8566" tIns="28566" rIns="28566" bIns="28566" anchor="ctr">
            <a:spAutoFit/>
          </a:bodyPr>
          <a:lstStyle/>
          <a:p>
            <a:endParaRPr lang="ru-RU"/>
          </a:p>
        </p:txBody>
      </p:sp>
      <p:pic>
        <p:nvPicPr>
          <p:cNvPr id="427013" name="Picture 5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7014" name="Picture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765175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7015" name="Picture 7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68863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6" name="Rectangle 8"/>
          <p:cNvSpPr>
            <a:spLocks noChangeArrowheads="1"/>
          </p:cNvSpPr>
          <p:nvPr/>
        </p:nvSpPr>
        <p:spPr bwMode="auto">
          <a:xfrm>
            <a:off x="1763713" y="2120593"/>
            <a:ext cx="5545137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4800" b="1" dirty="0">
                <a:solidFill>
                  <a:srgbClr val="FF9900"/>
                </a:solidFill>
                <a:cs typeface="Times New Roman" pitchFamily="18" charset="0"/>
              </a:rPr>
              <a:t>ЦИТРУСОВЫЕ</a:t>
            </a:r>
          </a:p>
          <a:p>
            <a:pPr eaLnBrk="0" hangingPunct="0"/>
            <a:endParaRPr lang="ru-RU" sz="1200" dirty="0">
              <a:latin typeface="Arial" charset="0"/>
              <a:cs typeface="Times New Roman" pitchFamily="18" charset="0"/>
            </a:endParaRPr>
          </a:p>
          <a:p>
            <a:pPr eaLnBrk="0" hangingPunct="0"/>
            <a:endParaRPr lang="ru-RU" sz="2400" dirty="0">
              <a:cs typeface="Times New Roman" pitchFamily="18" charset="0"/>
            </a:endParaRPr>
          </a:p>
          <a:p>
            <a:pPr eaLnBrk="0" hangingPunct="0"/>
            <a:r>
              <a:rPr lang="ru-RU" sz="2400" b="1" dirty="0">
                <a:solidFill>
                  <a:srgbClr val="FF9900"/>
                </a:solidFill>
              </a:rPr>
              <a:t>Цитрусовые сладкие</a:t>
            </a:r>
            <a:r>
              <a:rPr lang="ru-RU" sz="2400" b="1" dirty="0">
                <a:solidFill>
                  <a:srgbClr val="FF9900"/>
                </a:solidFill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9900"/>
                </a:solidFill>
              </a:rPr>
              <a:t>       </a:t>
            </a:r>
            <a:r>
              <a:rPr lang="ru-RU" sz="2400" b="1" dirty="0" smtClean="0">
                <a:solidFill>
                  <a:srgbClr val="FF9900"/>
                </a:solidFill>
              </a:rPr>
              <a:t>299</a:t>
            </a:r>
            <a:endParaRPr lang="ru-RU" sz="2400" b="1" dirty="0">
              <a:solidFill>
                <a:srgbClr val="FF9900"/>
              </a:solidFill>
              <a:cs typeface="Times New Roman" pitchFamily="18" charset="0"/>
            </a:endParaRPr>
          </a:p>
          <a:p>
            <a:pPr eaLnBrk="0" hangingPunct="0"/>
            <a:endParaRPr lang="ru-RU" sz="2400" b="1" dirty="0">
              <a:solidFill>
                <a:srgbClr val="FF9900"/>
              </a:solidFill>
              <a:cs typeface="Times New Roman" pitchFamily="18" charset="0"/>
            </a:endParaRPr>
          </a:p>
          <a:p>
            <a:pPr eaLnBrk="0" hangingPunct="0"/>
            <a:r>
              <a:rPr lang="ru-RU" sz="2400" b="1" dirty="0">
                <a:solidFill>
                  <a:srgbClr val="FF9900"/>
                </a:solidFill>
              </a:rPr>
              <a:t>Цитрусовые фужерные</a:t>
            </a:r>
            <a:r>
              <a:rPr lang="ru-RU" sz="1200" b="1" dirty="0">
                <a:solidFill>
                  <a:srgbClr val="FF99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rgbClr val="FF9900"/>
                </a:solidFill>
                <a:latin typeface="Arial" charset="0"/>
              </a:rPr>
              <a:t>  </a:t>
            </a:r>
            <a:r>
              <a:rPr lang="ru-RU" sz="2400" b="1" dirty="0" smtClean="0">
                <a:solidFill>
                  <a:srgbClr val="FF9900"/>
                </a:solidFill>
                <a:cs typeface="Times New Roman" pitchFamily="18" charset="0"/>
              </a:rPr>
              <a:t>2046</a:t>
            </a:r>
            <a:endParaRPr lang="ru-RU" sz="2400" b="1" dirty="0">
              <a:solidFill>
                <a:srgbClr val="FF9900"/>
              </a:solidFill>
              <a:cs typeface="Times New Roman" pitchFamily="18" charset="0"/>
            </a:endParaRPr>
          </a:p>
        </p:txBody>
      </p:sp>
      <p:pic>
        <p:nvPicPr>
          <p:cNvPr id="427017" name="Picture 9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013325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33E13-1A3D-4763-9F47-8CE86E430F6C}" type="slidenum">
              <a:rPr lang="ru-RU"/>
              <a:pPr/>
              <a:t>73</a:t>
            </a:fld>
            <a:endParaRPr lang="ru-RU"/>
          </a:p>
        </p:txBody>
      </p:sp>
      <p:sp>
        <p:nvSpPr>
          <p:cNvPr id="428035" name="Rectangle 3"/>
          <p:cNvSpPr>
            <a:spLocks noChangeArrowheads="1"/>
          </p:cNvSpPr>
          <p:nvPr/>
        </p:nvSpPr>
        <p:spPr bwMode="auto">
          <a:xfrm>
            <a:off x="539750" y="277653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8566" tIns="28566" rIns="28566" bIns="28566" anchor="ctr">
            <a:spAutoFit/>
          </a:bodyPr>
          <a:lstStyle/>
          <a:p>
            <a:endParaRPr lang="ru-RU"/>
          </a:p>
        </p:txBody>
      </p:sp>
      <p:pic>
        <p:nvPicPr>
          <p:cNvPr id="428037" name="Picture 5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60350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8038" name="Picture 6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8039" name="Picture 7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838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8040" name="Picture 8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41" name="Rectangle 9"/>
          <p:cNvSpPr>
            <a:spLocks noChangeArrowheads="1"/>
          </p:cNvSpPr>
          <p:nvPr/>
        </p:nvSpPr>
        <p:spPr bwMode="auto">
          <a:xfrm>
            <a:off x="250825" y="488950"/>
            <a:ext cx="3889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 sz="4400" b="1">
                <a:solidFill>
                  <a:srgbClr val="006600"/>
                </a:solidFill>
              </a:rPr>
              <a:t>ШИПРОВЫЕ</a:t>
            </a:r>
          </a:p>
        </p:txBody>
      </p:sp>
      <p:pic>
        <p:nvPicPr>
          <p:cNvPr id="428042" name="Picture 10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868863"/>
            <a:ext cx="457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43" name="Rectangle 11"/>
          <p:cNvSpPr>
            <a:spLocks noChangeArrowheads="1"/>
          </p:cNvSpPr>
          <p:nvPr/>
        </p:nvSpPr>
        <p:spPr bwMode="auto">
          <a:xfrm>
            <a:off x="395288" y="2781300"/>
            <a:ext cx="457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006600"/>
                </a:solidFill>
              </a:rPr>
              <a:t>ШИПРОВЫЕ ФРУКТОВЫЕ </a:t>
            </a:r>
            <a:r>
              <a:rPr lang="ru-RU" sz="3200" b="1" dirty="0" smtClean="0">
                <a:solidFill>
                  <a:srgbClr val="006600"/>
                </a:solidFill>
              </a:rPr>
              <a:t>435</a:t>
            </a:r>
            <a:endParaRPr lang="ru-RU" sz="3200" b="1" dirty="0">
              <a:solidFill>
                <a:srgbClr val="006600"/>
              </a:solidFill>
            </a:endParaRPr>
          </a:p>
        </p:txBody>
      </p:sp>
      <p:sp>
        <p:nvSpPr>
          <p:cNvPr id="428044" name="Rectangle 12"/>
          <p:cNvSpPr>
            <a:spLocks noChangeArrowheads="1"/>
          </p:cNvSpPr>
          <p:nvPr/>
        </p:nvSpPr>
        <p:spPr bwMode="auto">
          <a:xfrm>
            <a:off x="395288" y="5157788"/>
            <a:ext cx="38750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006600"/>
                </a:solidFill>
              </a:rPr>
              <a:t>ШИПРОВЫЕ ЦВЕТОЧНЫЕ </a:t>
            </a:r>
            <a:r>
              <a:rPr lang="ru-RU" sz="3200" b="1" dirty="0" smtClean="0">
                <a:solidFill>
                  <a:srgbClr val="006600"/>
                </a:solidFill>
              </a:rPr>
              <a:t>1589</a:t>
            </a:r>
            <a:endParaRPr lang="ru-RU" sz="3200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1868-B8A9-47AF-AC1E-CC6150508CED}" type="slidenum">
              <a:rPr lang="ru-RU"/>
              <a:pPr/>
              <a:t>74</a:t>
            </a:fld>
            <a:endParaRPr lang="ru-RU"/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229600" cy="58324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ru-RU" b="1" i="1" u="sng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endParaRPr lang="ru-RU" sz="5400" b="1" dirty="0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ru-RU" sz="5400" b="1" dirty="0">
                <a:solidFill>
                  <a:schemeClr val="tx2"/>
                </a:solidFill>
                <a:latin typeface="Times New Roman" pitchFamily="18" charset="0"/>
              </a:rPr>
              <a:t>СРЕДОВОЙ ИМИДЖ</a:t>
            </a:r>
            <a:r>
              <a:rPr lang="ru-RU" sz="5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endParaRPr lang="ru-RU" sz="5400" b="1" dirty="0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endParaRPr lang="ru-RU" sz="54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nfinity-office.ru/Upload/Series/12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25230" cy="61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6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zh.luxe-design.ru/sites/default/files/styles/portfolio_full/public/gallery/7384/kabinet1.jpg?itok=8CKR2_f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89" y="116632"/>
            <a:ext cx="474228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zh.luxe-design.ru/sites/default/files/styles/portfolio_full/public/gallery/7384/kabinet2.jpg?itok=IVNyuE-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072" y="116632"/>
            <a:ext cx="509852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7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41868-B8A9-47AF-AC1E-CC6150508CED}" type="slidenum">
              <a:rPr lang="ru-RU"/>
              <a:pPr/>
              <a:t>77</a:t>
            </a:fld>
            <a:endParaRPr lang="ru-RU"/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229600" cy="5832475"/>
          </a:xfrm>
          <a:noFill/>
          <a:ln/>
          <a:extLst>
            <a:ext uri="{91240B29-F687-4F45-9708-019B960494DF}">
              <a14:hiddenLine xmlns:a14="http://schemas.microsoft.com/office/drawing/2010/main" w="5715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endParaRPr lang="ru-RU" b="1" i="1" u="sng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endParaRPr lang="ru-RU" sz="5400" b="1" dirty="0">
              <a:solidFill>
                <a:schemeClr val="tx2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ru-RU" sz="5400" b="1" dirty="0" smtClean="0">
                <a:solidFill>
                  <a:schemeClr val="tx2"/>
                </a:solidFill>
                <a:latin typeface="Times New Roman" pitchFamily="18" charset="0"/>
              </a:rPr>
              <a:t>ОВЕЩЕСТВЛЕННЫЙ </a:t>
            </a:r>
            <a:r>
              <a:rPr lang="ru-RU" sz="5400" b="1" dirty="0">
                <a:solidFill>
                  <a:schemeClr val="tx2"/>
                </a:solidFill>
                <a:latin typeface="Times New Roman" pitchFamily="18" charset="0"/>
              </a:rPr>
              <a:t>ИМИДЖ</a:t>
            </a:r>
            <a:endParaRPr lang="ru-RU" sz="5400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1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33375"/>
            <a:ext cx="8229600" cy="5792788"/>
          </a:xfr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ru-RU" sz="7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t3.depositphotos.com/2903611/15714/i/950/depositphotos_157143914-stock-photo-business-accessories-on-tab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4664"/>
            <a:ext cx="2952328" cy="174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e01.alicdn.com/kf/HTB16at8OXXXXXcLapXXq6xXFXXXJ/A7.jpg_q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3937300"/>
            <a:ext cx="2136470" cy="213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westland.ru/upload/iblock/cf9/cf97d3df4264f26f4a5cdc0f45c959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67" y="358349"/>
            <a:ext cx="5352590" cy="356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get-pdb/27625/5c583676-491c-44cf-a3d0-d911166af495/s6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931531"/>
            <a:ext cx="3672408" cy="214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vatars.mds.yandex.net/get-pdb/49816/a30db79f-7c64-4761-a24d-916f6c80bac8/s6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23" y="3688555"/>
            <a:ext cx="2400031" cy="238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e01.alicdn.com/kf/Hc6c043cf242d41c6958743965666d1c8c/-.jpg_q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492" y="2160961"/>
            <a:ext cx="2830963" cy="283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60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091" y="3469855"/>
            <a:ext cx="2235320" cy="33026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968495" cy="40227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46" y="122958"/>
            <a:ext cx="3022150" cy="4098130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4486275" cy="3162300"/>
          </a:xfr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564" y="122958"/>
            <a:ext cx="2883847" cy="4095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17031"/>
            <a:ext cx="2215011" cy="305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2168-47A6-44AE-9BAB-8E5323951F5D}" type="slidenum">
              <a:rPr lang="ru-RU"/>
              <a:pPr/>
              <a:t>8</a:t>
            </a:fld>
            <a:endParaRPr lang="ru-RU" dirty="0"/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476672"/>
            <a:ext cx="8229600" cy="5832053"/>
          </a:xfrm>
          <a:ln>
            <a:solidFill>
              <a:srgbClr val="0070C0"/>
            </a:solidFill>
          </a:ln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</a:rPr>
              <a:t>Имидж </a:t>
            </a:r>
            <a:r>
              <a:rPr lang="ru-RU" sz="4800" dirty="0">
                <a:solidFill>
                  <a:srgbClr val="FF0000"/>
                </a:solidFill>
                <a:latin typeface="Times New Roman" pitchFamily="18" charset="0"/>
              </a:rPr>
              <a:t>–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</a:rPr>
              <a:t>информация для создания мнения-отношения </a:t>
            </a:r>
            <a:r>
              <a:rPr lang="ru-RU" sz="4800" dirty="0">
                <a:solidFill>
                  <a:srgbClr val="FF0000"/>
                </a:solidFill>
                <a:latin typeface="Times New Roman" pitchFamily="18" charset="0"/>
              </a:rPr>
              <a:t>к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</a:rPr>
              <a:t>человеку.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4800" dirty="0" smtClean="0">
                <a:solidFill>
                  <a:srgbClr val="0070C0"/>
                </a:solidFill>
                <a:latin typeface="Times New Roman" pitchFamily="18" charset="0"/>
              </a:rPr>
              <a:t>Информацию </a:t>
            </a:r>
            <a:r>
              <a:rPr lang="ru-RU" sz="4800" dirty="0">
                <a:solidFill>
                  <a:srgbClr val="0070C0"/>
                </a:solidFill>
                <a:latin typeface="Times New Roman" pitchFamily="18" charset="0"/>
              </a:rPr>
              <a:t>о себе </a:t>
            </a:r>
            <a:r>
              <a:rPr lang="ru-RU" sz="4800" dirty="0" smtClean="0">
                <a:solidFill>
                  <a:srgbClr val="0070C0"/>
                </a:solidFill>
                <a:latin typeface="Times New Roman" pitchFamily="18" charset="0"/>
              </a:rPr>
              <a:t>человек создаёт сам, и эту </a:t>
            </a:r>
            <a:r>
              <a:rPr lang="ru-RU" sz="4800" dirty="0" smtClean="0">
                <a:solidFill>
                  <a:srgbClr val="0070C0"/>
                </a:solidFill>
                <a:latin typeface="Times New Roman" pitchFamily="18" charset="0"/>
              </a:rPr>
              <a:t>информацию </a:t>
            </a:r>
            <a:r>
              <a:rPr lang="ru-RU" sz="4800" i="1" u="sng" dirty="0" smtClean="0">
                <a:solidFill>
                  <a:srgbClr val="0070C0"/>
                </a:solidFill>
                <a:latin typeface="Times New Roman" pitchFamily="18" charset="0"/>
              </a:rPr>
              <a:t>нельзя проверить сразу </a:t>
            </a:r>
            <a:r>
              <a:rPr lang="ru-RU" sz="4800" i="1" dirty="0" smtClean="0">
                <a:solidFill>
                  <a:srgbClr val="0070C0"/>
                </a:solidFill>
                <a:latin typeface="Times New Roman" pitchFamily="18" charset="0"/>
              </a:rPr>
              <a:t>(или можно проверить в отдаленные сроки)</a:t>
            </a:r>
            <a:endParaRPr lang="ru-RU" sz="4800" i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76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549275"/>
            <a:ext cx="8229600" cy="5576888"/>
          </a:xfrm>
          <a:noFill/>
          <a:ln/>
          <a:extLst>
            <a:ext uri="{91240B29-F687-4F45-9708-019B960494DF}">
              <a14:hiddenLine xmlns:a14="http://schemas.microsoft.com/office/drawing/2010/main" w="1270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FontTx/>
              <a:buNone/>
            </a:pPr>
            <a:endParaRPr lang="ru-RU" sz="4800" b="1" dirty="0" smtClean="0">
              <a:latin typeface="Times New Roman" pitchFamily="18" charset="0"/>
            </a:endParaRPr>
          </a:p>
          <a:p>
            <a:pPr algn="ctr">
              <a:buFontTx/>
              <a:buNone/>
            </a:pPr>
            <a:r>
              <a:rPr lang="ru-RU" sz="4800" b="1" dirty="0" smtClean="0">
                <a:latin typeface="Times New Roman" pitchFamily="18" charset="0"/>
              </a:rPr>
              <a:t>Имиджмейкер должен «собрать» все 6 видов имиджа в одном информационном образе</a:t>
            </a:r>
          </a:p>
          <a:p>
            <a:pPr algn="ctr">
              <a:buFontTx/>
              <a:buNone/>
            </a:pPr>
            <a:endParaRPr lang="ru-RU" sz="7200" b="1" u="sng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ru-RU" sz="5400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11A7-0746-4FF6-B726-CE38FDF5779F}" type="slidenum">
              <a:rPr lang="ru-RU"/>
              <a:pPr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64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33375"/>
            <a:ext cx="8229600" cy="5792788"/>
          </a:xfr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sz="7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Потребитель информации в межличностной коммуникации – 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34647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>
                <a:solidFill>
                  <a:schemeClr val="accent2"/>
                </a:solidFill>
                <a:latin typeface="Times New Roman" pitchFamily="18" charset="0"/>
              </a:rPr>
              <a:t>СТРУКТУРНЫЕ ЭЛЕМЕНТЫ ИНТЕЛЛЕКТА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ln>
            <a:solidFill>
              <a:srgbClr val="0033CC"/>
            </a:solidFill>
          </a:ln>
        </p:spPr>
        <p:txBody>
          <a:bodyPr/>
          <a:lstStyle/>
          <a:p>
            <a:pPr algn="ctr">
              <a:buFontTx/>
              <a:buNone/>
            </a:pPr>
            <a:r>
              <a:rPr lang="ru-RU" sz="6600" dirty="0" smtClean="0">
                <a:solidFill>
                  <a:srgbClr val="FF0000"/>
                </a:solidFill>
                <a:latin typeface="Times New Roman" pitchFamily="18" charset="0"/>
              </a:rPr>
              <a:t>СОЗНАНИЕ</a:t>
            </a:r>
          </a:p>
          <a:p>
            <a:pPr algn="ctr">
              <a:buFontTx/>
              <a:buNone/>
            </a:pPr>
            <a:r>
              <a:rPr lang="ru-RU" sz="6600" dirty="0" smtClean="0">
                <a:solidFill>
                  <a:srgbClr val="FF0000"/>
                </a:solidFill>
                <a:latin typeface="Times New Roman" pitchFamily="18" charset="0"/>
              </a:rPr>
              <a:t>ПАМЯТЬ</a:t>
            </a:r>
          </a:p>
          <a:p>
            <a:pPr algn="ctr">
              <a:buFontTx/>
              <a:buNone/>
            </a:pPr>
            <a:r>
              <a:rPr lang="ru-RU" sz="6600" dirty="0" smtClean="0">
                <a:solidFill>
                  <a:srgbClr val="FF0000"/>
                </a:solidFill>
                <a:latin typeface="Times New Roman" pitchFamily="18" charset="0"/>
              </a:rPr>
              <a:t>ПОДСОЗНАНИЕ</a:t>
            </a:r>
          </a:p>
        </p:txBody>
      </p:sp>
    </p:spTree>
    <p:extLst>
      <p:ext uri="{BB962C8B-B14F-4D97-AF65-F5344CB8AC3E}">
        <p14:creationId xmlns:p14="http://schemas.microsoft.com/office/powerpoint/2010/main" val="427849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33375"/>
            <a:ext cx="8229600" cy="5792788"/>
          </a:xfr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Обыденное сознание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sz="4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это сознание людей, отражающее информацию, которую они могут в обозримом времени </a:t>
            </a:r>
            <a:r>
              <a:rPr lang="ru-RU" sz="4000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проверить</a:t>
            </a:r>
            <a:r>
              <a:rPr lang="ru-RU" sz="4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или которую они получают от людей, имеющих соответствующий </a:t>
            </a:r>
            <a:r>
              <a:rPr lang="ru-RU" sz="4000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опыт</a:t>
            </a:r>
            <a:r>
              <a:rPr lang="ru-RU" sz="4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и вызывающих </a:t>
            </a:r>
            <a:r>
              <a:rPr lang="ru-RU" sz="4000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доверие </a:t>
            </a:r>
            <a:r>
              <a:rPr lang="ru-RU" sz="4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(друзья, родственники, знакомые…) </a:t>
            </a:r>
            <a:endParaRPr lang="ru-RU" sz="4000" b="1" i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59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33374"/>
            <a:ext cx="8229600" cy="6191969"/>
          </a:xfr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Массовое сознание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sz="4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это сознание людей, отражающее информацию, предоставляемую </a:t>
            </a:r>
            <a:r>
              <a:rPr lang="ru-RU" sz="4000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СМИ</a:t>
            </a:r>
            <a:r>
              <a:rPr lang="ru-RU" sz="4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и массовой коммуникации, и базирующееся на </a:t>
            </a:r>
            <a:r>
              <a:rPr lang="ru-RU" sz="4000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стереотипах,</a:t>
            </a:r>
            <a:r>
              <a:rPr lang="ru-RU" sz="4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традициях и культуре того или иного сообщества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sz="3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(т.е. обдумывание информации. которую мы не можем проверить лично в данный момент или даже в обозримом будущем)</a:t>
            </a:r>
          </a:p>
        </p:txBody>
      </p:sp>
    </p:spTree>
    <p:extLst>
      <p:ext uri="{BB962C8B-B14F-4D97-AF65-F5344CB8AC3E}">
        <p14:creationId xmlns:p14="http://schemas.microsoft.com/office/powerpoint/2010/main" val="222076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 smtClean="0">
                <a:solidFill>
                  <a:srgbClr val="0033CC"/>
                </a:solidFill>
                <a:latin typeface="Times New Roman" pitchFamily="18" charset="0"/>
              </a:rPr>
              <a:t>Взаимодействие двух видов памяти</a:t>
            </a:r>
            <a:endParaRPr lang="ru-RU" sz="4000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392112" y="1125538"/>
            <a:ext cx="8500367" cy="5471814"/>
          </a:xfrm>
          <a:ln>
            <a:solidFill>
              <a:srgbClr val="0033CC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</a:pPr>
            <a:endParaRPr lang="ru-RU" sz="2800" dirty="0" smtClean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915816" y="1958800"/>
            <a:ext cx="4392488" cy="3672408"/>
          </a:xfrm>
          <a:prstGeom prst="triangl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013200" y="3795713"/>
            <a:ext cx="2197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endCxn id="2" idx="5"/>
          </p:cNvCxnSpPr>
          <p:nvPr/>
        </p:nvCxnSpPr>
        <p:spPr>
          <a:xfrm>
            <a:off x="4013200" y="3795713"/>
            <a:ext cx="2197100" cy="0"/>
          </a:xfrm>
          <a:prstGeom prst="straightConnector1">
            <a:avLst/>
          </a:prstGeom>
          <a:ln w="3810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9" name="TextBox 10"/>
          <p:cNvSpPr txBox="1">
            <a:spLocks noChangeArrowheads="1"/>
          </p:cNvSpPr>
          <p:nvPr/>
        </p:nvSpPr>
        <p:spPr bwMode="auto">
          <a:xfrm>
            <a:off x="5718935" y="2561222"/>
            <a:ext cx="27362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000" dirty="0" err="1">
                <a:solidFill>
                  <a:srgbClr val="FF0000"/>
                </a:solidFill>
              </a:rPr>
              <a:t>Краткосорчная</a:t>
            </a:r>
            <a:r>
              <a:rPr lang="ru-RU" sz="2000" dirty="0">
                <a:solidFill>
                  <a:srgbClr val="FF0000"/>
                </a:solidFill>
              </a:rPr>
              <a:t> память</a:t>
            </a:r>
          </a:p>
        </p:txBody>
      </p:sp>
      <p:sp>
        <p:nvSpPr>
          <p:cNvPr id="20490" name="TextBox 16"/>
          <p:cNvSpPr txBox="1">
            <a:spLocks noChangeArrowheads="1"/>
          </p:cNvSpPr>
          <p:nvPr/>
        </p:nvSpPr>
        <p:spPr bwMode="auto">
          <a:xfrm>
            <a:off x="5834331" y="3995198"/>
            <a:ext cx="29479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000" dirty="0">
                <a:solidFill>
                  <a:srgbClr val="FF0000"/>
                </a:solidFill>
              </a:rPr>
              <a:t>Долговременная память</a:t>
            </a:r>
          </a:p>
        </p:txBody>
      </p:sp>
      <p:sp>
        <p:nvSpPr>
          <p:cNvPr id="20491" name="TextBox 13"/>
          <p:cNvSpPr txBox="1">
            <a:spLocks noChangeArrowheads="1"/>
          </p:cNvSpPr>
          <p:nvPr/>
        </p:nvSpPr>
        <p:spPr bwMode="auto">
          <a:xfrm>
            <a:off x="684213" y="2297113"/>
            <a:ext cx="3328987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</a:rPr>
              <a:t>время хранения информации </a:t>
            </a:r>
            <a:r>
              <a:rPr lang="ru-RU" b="1">
                <a:solidFill>
                  <a:srgbClr val="FF0000"/>
                </a:solidFill>
              </a:rPr>
              <a:t>7-14 дней</a:t>
            </a:r>
          </a:p>
          <a:p>
            <a:pPr eaLnBrk="1" hangingPunct="1"/>
            <a:endParaRPr lang="ru-RU" b="1">
              <a:solidFill>
                <a:srgbClr val="FF0000"/>
              </a:solidFill>
            </a:endParaRPr>
          </a:p>
          <a:p>
            <a:pPr eaLnBrk="1" hangingPunct="1"/>
            <a:endParaRPr lang="ru-RU" b="1">
              <a:solidFill>
                <a:srgbClr val="FF0000"/>
              </a:solidFill>
            </a:endParaRPr>
          </a:p>
          <a:p>
            <a:pPr eaLnBrk="1" hangingPunct="1"/>
            <a:r>
              <a:rPr lang="ru-RU">
                <a:solidFill>
                  <a:srgbClr val="FF0000"/>
                </a:solidFill>
              </a:rPr>
              <a:t>быстрое извлечение информации </a:t>
            </a:r>
          </a:p>
          <a:p>
            <a:pPr eaLnBrk="1" hangingPunct="1"/>
            <a:r>
              <a:rPr lang="ru-RU" b="1">
                <a:solidFill>
                  <a:srgbClr val="FF0000"/>
                </a:solidFill>
              </a:rPr>
              <a:t>7+/- 2 </a:t>
            </a:r>
          </a:p>
          <a:p>
            <a:pPr eaLnBrk="1" hangingPunct="1"/>
            <a:r>
              <a:rPr lang="ru-RU">
                <a:solidFill>
                  <a:srgbClr val="FF0000"/>
                </a:solidFill>
              </a:rPr>
              <a:t>единицы хранения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5364163" y="3820319"/>
            <a:ext cx="28575" cy="1646237"/>
          </a:xfrm>
          <a:prstGeom prst="straightConnector1">
            <a:avLst/>
          </a:prstGeom>
          <a:ln w="76200">
            <a:solidFill>
              <a:srgbClr val="8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58820" y="6021288"/>
            <a:ext cx="3096344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/>
              <a:t>подсознание</a:t>
            </a:r>
            <a:endParaRPr lang="ru-RU" sz="1800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4508500" y="3795004"/>
            <a:ext cx="321221" cy="154852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63960" y="1865065"/>
            <a:ext cx="3096344" cy="40011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сознание</a:t>
            </a:r>
            <a:endParaRPr lang="ru-RU" sz="2000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6811495" y="5398480"/>
            <a:ext cx="0" cy="622808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3530701" y="2095612"/>
            <a:ext cx="1299020" cy="169939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707904" y="1958800"/>
            <a:ext cx="1747886" cy="1836204"/>
          </a:xfrm>
          <a:prstGeom prst="straightConnector1">
            <a:avLst/>
          </a:prstGeom>
          <a:ln w="76200">
            <a:solidFill>
              <a:srgbClr val="8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98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400" b="1" u="sng" smtClean="0">
                <a:solidFill>
                  <a:srgbClr val="FF0000"/>
                </a:solidFill>
                <a:latin typeface="Times New Roman" pitchFamily="18" charset="0"/>
              </a:rPr>
              <a:t>СТЕРЕОТИП ( от греческого </a:t>
            </a:r>
            <a:r>
              <a:rPr lang="en-US" sz="2400" b="1" u="sng" smtClean="0">
                <a:solidFill>
                  <a:srgbClr val="FF0000"/>
                </a:solidFill>
                <a:latin typeface="Times New Roman" pitchFamily="18" charset="0"/>
              </a:rPr>
              <a:t>stereos –</a:t>
            </a:r>
            <a:r>
              <a:rPr lang="ru-RU" sz="2400" b="1" u="sng" smtClean="0">
                <a:solidFill>
                  <a:srgbClr val="FF0000"/>
                </a:solidFill>
                <a:latin typeface="Times New Roman" pitchFamily="18" charset="0"/>
              </a:rPr>
              <a:t> твердый)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81550"/>
          </a:xfrm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Стереотип –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</a:rPr>
              <a:t>упрощенное, заранее принятое представление, не вытекающее из собственного опыта человека</a:t>
            </a:r>
          </a:p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</a:rPr>
              <a:t>Стереотип</a:t>
            </a:r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</a:rPr>
              <a:t> обладает принципиальным свойством: он </a:t>
            </a:r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</a:rPr>
              <a:t>одновременно является оценкой и психологической установкой </a:t>
            </a:r>
            <a:endParaRPr lang="ru-RU" dirty="0" smtClean="0">
              <a:solidFill>
                <a:srgbClr val="0033CC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solidFill>
                  <a:srgbClr val="0033CC"/>
                </a:solidFill>
                <a:latin typeface="Times New Roman" pitchFamily="18" charset="0"/>
              </a:rPr>
              <a:t>Стереотипные оценки и установки очень сильны и основаны прежде всего на эмоциях, переживаниях, симпатиях или антипатиях</a:t>
            </a:r>
          </a:p>
        </p:txBody>
      </p:sp>
    </p:spTree>
    <p:extLst>
      <p:ext uri="{BB962C8B-B14F-4D97-AF65-F5344CB8AC3E}">
        <p14:creationId xmlns:p14="http://schemas.microsoft.com/office/powerpoint/2010/main" val="248017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818187"/>
          </a:xfrm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</a:rPr>
              <a:t>Позиционирование </a:t>
            </a:r>
            <a:r>
              <a:rPr lang="ru-RU" sz="4000" dirty="0" smtClean="0">
                <a:solidFill>
                  <a:srgbClr val="0033CC"/>
                </a:solidFill>
                <a:latin typeface="Times New Roman" pitchFamily="18" charset="0"/>
              </a:rPr>
              <a:t>– это формирование модели мира целевой группы по отношению к субъекту информационной работы – органам ФНС.</a:t>
            </a:r>
            <a:br>
              <a:rPr lang="ru-RU" sz="4000" dirty="0" smtClean="0">
                <a:solidFill>
                  <a:srgbClr val="0033CC"/>
                </a:solidFill>
                <a:latin typeface="Times New Roman" pitchFamily="18" charset="0"/>
              </a:rPr>
            </a:br>
            <a:r>
              <a:rPr lang="ru-RU" sz="4000" dirty="0" smtClean="0">
                <a:solidFill>
                  <a:srgbClr val="0033CC"/>
                </a:solidFill>
                <a:latin typeface="Times New Roman" pitchFamily="18" charset="0"/>
              </a:rPr>
              <a:t>Позиционирование имеет сверхзадачу – </a:t>
            </a:r>
            <a:r>
              <a:rPr lang="ru-RU" sz="4000" u="sng" dirty="0" smtClean="0">
                <a:solidFill>
                  <a:srgbClr val="0033CC"/>
                </a:solidFill>
                <a:latin typeface="Times New Roman" pitchFamily="18" charset="0"/>
              </a:rPr>
              <a:t>объединение субъекта информационной работы  с целевой группой</a:t>
            </a:r>
          </a:p>
        </p:txBody>
      </p:sp>
    </p:spTree>
    <p:extLst>
      <p:ext uri="{BB962C8B-B14F-4D97-AF65-F5344CB8AC3E}">
        <p14:creationId xmlns:p14="http://schemas.microsoft.com/office/powerpoint/2010/main" val="356846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649288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</a:rPr>
              <a:t>Условные уровни позиционирования PR-объекта</a:t>
            </a:r>
          </a:p>
        </p:txBody>
      </p:sp>
      <p:graphicFrame>
        <p:nvGraphicFramePr>
          <p:cNvPr id="84001" name="Group 3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074889212"/>
              </p:ext>
            </p:extLst>
          </p:nvPr>
        </p:nvGraphicFramePr>
        <p:xfrm>
          <a:off x="468313" y="1052513"/>
          <a:ext cx="8229600" cy="5348322"/>
        </p:xfrm>
        <a:graphic>
          <a:graphicData uri="http://schemas.openxmlformats.org/drawingml/2006/table">
            <a:tbl>
              <a:tblPr/>
              <a:tblGrid>
                <a:gridCol w="1367383"/>
                <a:gridCol w="5472608"/>
                <a:gridCol w="1389609"/>
              </a:tblGrid>
              <a:tr h="8571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Типичная реакция получателя информации  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PR-объекте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Что это такое?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Несет это угрозу или нет?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8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Да, я знаю, что это такое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Да, я знаю, что это такое и понимаю, зачем мне это нужно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7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Да, я знаю, что это такое; понимаю, зачем мне это нужно и  хочу это получить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 как же без этого можно жить?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65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549275"/>
            <a:ext cx="8229600" cy="5576888"/>
          </a:xfrm>
          <a:noFill/>
          <a:ln/>
          <a:extLst>
            <a:ext uri="{91240B29-F687-4F45-9708-019B960494DF}">
              <a14:hiddenLine xmlns:a14="http://schemas.microsoft.com/office/drawing/2010/main" w="12700" cmpd="sng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FontTx/>
              <a:buNone/>
            </a:pPr>
            <a:endParaRPr lang="ru-RU" sz="4800" b="1" dirty="0" smtClean="0">
              <a:latin typeface="Times New Roman" pitchFamily="18" charset="0"/>
            </a:endParaRPr>
          </a:p>
          <a:p>
            <a:pPr algn="ctr">
              <a:buFontTx/>
              <a:buNone/>
            </a:pPr>
            <a:r>
              <a:rPr lang="ru-RU" sz="4800" b="1" dirty="0" smtClean="0">
                <a:latin typeface="Times New Roman" pitchFamily="18" charset="0"/>
              </a:rPr>
              <a:t>ПРИМЕРЫ </a:t>
            </a:r>
          </a:p>
          <a:p>
            <a:pPr algn="ctr">
              <a:buFontTx/>
              <a:buNone/>
            </a:pPr>
            <a:r>
              <a:rPr lang="ru-RU" sz="4800" b="1" dirty="0" smtClean="0">
                <a:latin typeface="Times New Roman" pitchFamily="18" charset="0"/>
              </a:rPr>
              <a:t>СОЗДАНИЯ ПЕРСОНАЛЬНОГО ИМИДЖА</a:t>
            </a:r>
          </a:p>
          <a:p>
            <a:pPr algn="ctr">
              <a:buFontTx/>
              <a:buNone/>
            </a:pPr>
            <a:endParaRPr lang="ru-RU" sz="7200" b="1" u="sng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ru-RU" sz="5400" dirty="0">
              <a:solidFill>
                <a:srgbClr val="0033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39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EDA7F-5802-4BDB-8B2A-43AA968D2314}" type="slidenum">
              <a:rPr lang="ru-RU"/>
              <a:pPr/>
              <a:t>9</a:t>
            </a:fld>
            <a:endParaRPr lang="ru-RU" dirty="0"/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6632"/>
            <a:ext cx="8373938" cy="6408712"/>
          </a:xfrm>
          <a:ln>
            <a:solidFill>
              <a:srgbClr val="0070C0"/>
            </a:solidFill>
          </a:ln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</a:rPr>
              <a:t>Репутация 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</a:rPr>
              <a:t>информация </a:t>
            </a:r>
            <a:r>
              <a:rPr lang="ru-RU" sz="5400" dirty="0">
                <a:solidFill>
                  <a:srgbClr val="FF0000"/>
                </a:solidFill>
                <a:latin typeface="Times New Roman" pitchFamily="18" charset="0"/>
              </a:rPr>
              <a:t>для создания мнения-отношения к 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</a:rPr>
              <a:t>человеку.</a:t>
            </a:r>
            <a:endParaRPr lang="ru-RU" sz="5400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</a:rPr>
              <a:t>Мнение-отношение </a:t>
            </a:r>
            <a:r>
              <a:rPr lang="ru-RU" sz="4000" dirty="0">
                <a:solidFill>
                  <a:srgbClr val="0070C0"/>
                </a:solidFill>
                <a:latin typeface="Times New Roman" pitchFamily="18" charset="0"/>
              </a:rPr>
              <a:t>к человеку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</a:rPr>
              <a:t>формируется по </a:t>
            </a:r>
            <a:r>
              <a:rPr lang="ru-RU" sz="4000" dirty="0">
                <a:solidFill>
                  <a:srgbClr val="0070C0"/>
                </a:solidFill>
                <a:latin typeface="Times New Roman" pitchFamily="18" charset="0"/>
              </a:rPr>
              <a:t>его </a:t>
            </a:r>
            <a:r>
              <a:rPr lang="ru-RU" sz="4000" dirty="0">
                <a:solidFill>
                  <a:srgbClr val="FF0000"/>
                </a:solidFill>
                <a:latin typeface="Times New Roman" pitchFamily="18" charset="0"/>
              </a:rPr>
              <a:t>ДЕЛАМ</a:t>
            </a:r>
            <a:r>
              <a:rPr lang="ru-RU" sz="4000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</a:rPr>
              <a:t>результаты которых: </a:t>
            </a:r>
            <a:r>
              <a:rPr lang="ru-RU" sz="4000" i="1" dirty="0">
                <a:solidFill>
                  <a:srgbClr val="0070C0"/>
                </a:solidFill>
                <a:latin typeface="Times New Roman" pitchFamily="18" charset="0"/>
              </a:rPr>
              <a:t>мы </a:t>
            </a:r>
            <a:r>
              <a:rPr lang="ru-RU" sz="4000" i="1" dirty="0" smtClean="0">
                <a:solidFill>
                  <a:srgbClr val="0070C0"/>
                </a:solidFill>
                <a:latin typeface="Times New Roman" pitchFamily="18" charset="0"/>
              </a:rPr>
              <a:t>можем проверить в обозримые сроки/пользуемся/можем лично  убедиться/могут убедиться люди, которым мы доверяем…</a:t>
            </a:r>
            <a:endParaRPr lang="ru-RU" sz="4000" i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0559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D:\ТАНЯ\ТЕАТР СО ВКУСОМ\ДУМА_2015\ИВАНОВА\ФОТО_ДИНАРА\IMG_05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0" y="404813"/>
            <a:ext cx="4127500" cy="6192837"/>
          </a:xfr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165881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 descr="D:\ТАНЯ\ТЕАТР СО ВКУСОМ\ДУМА_2015\ИВАНОВА\Динара\IMG_99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04813"/>
            <a:ext cx="3929063" cy="58928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37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5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6192837"/>
          </a:xfrm>
          <a:ln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dirty="0" smtClean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3384376" cy="60166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376" y="244646"/>
            <a:ext cx="3449024" cy="613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6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алют">
  <a:themeElements>
    <a:clrScheme name="Салют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Салют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алют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7821</TotalTime>
  <Words>1435</Words>
  <Application>Microsoft Office PowerPoint</Application>
  <PresentationFormat>Экран (4:3)</PresentationFormat>
  <Paragraphs>434</Paragraphs>
  <Slides>92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92</vt:i4>
      </vt:variant>
    </vt:vector>
  </HeadingPairs>
  <TitlesOfParts>
    <vt:vector size="99" baseType="lpstr">
      <vt:lpstr>Оформление по умолчанию</vt:lpstr>
      <vt:lpstr>Салют</vt:lpstr>
      <vt:lpstr>Океан</vt:lpstr>
      <vt:lpstr>Тема Office</vt:lpstr>
      <vt:lpstr>Апекс</vt:lpstr>
      <vt:lpstr>Аспект</vt:lpstr>
      <vt:lpstr>Аптека</vt:lpstr>
      <vt:lpstr>Презентация PowerPoint</vt:lpstr>
      <vt:lpstr>ИМИДЖ - РЕПУТАЦИЯ</vt:lpstr>
      <vt:lpstr>Презентация PowerPoint</vt:lpstr>
      <vt:lpstr>САМОПРЕЗЕНТАЦИЯ — это представление человеком собственного образа с целью создания о себе у окружающих определенного мнения/впечатления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Составляющие профессионального персонального имиджа государственного служащего</vt:lpstr>
      <vt:lpstr>Презентация PowerPoint</vt:lpstr>
      <vt:lpstr>Презентация PowerPoint</vt:lpstr>
      <vt:lpstr>Стиль ШАНЕЛЬ</vt:lpstr>
      <vt:lpstr>Стиль «Мэрилин»,  стиль «Монро»</vt:lpstr>
      <vt:lpstr>Презентация PowerPoint</vt:lpstr>
      <vt:lpstr>Презентация PowerPoint</vt:lpstr>
      <vt:lpstr>Презентация PowerPoint</vt:lpstr>
      <vt:lpstr>Стиль М.Тэтчер - «железная леди»</vt:lpstr>
      <vt:lpstr>Стиль Тимошенко  «Леся Украинка»</vt:lpstr>
      <vt:lpstr>Презентация PowerPoint</vt:lpstr>
      <vt:lpstr>Стиль Твигги - «девочка-тростиночка»</vt:lpstr>
      <vt:lpstr>Стиль «Мадонна»</vt:lpstr>
      <vt:lpstr>Стиль «Леди Гага»</vt:lpstr>
      <vt:lpstr>Сара Джессика Паркер</vt:lpstr>
      <vt:lpstr>Анна Винтур</vt:lpstr>
      <vt:lpstr>Виктория Бекхэм</vt:lpstr>
      <vt:lpstr>Кейт Миддлтон</vt:lpstr>
      <vt:lpstr>Рената Литвинова</vt:lpstr>
      <vt:lpstr>Дэвид Бекхэм</vt:lpstr>
      <vt:lpstr>Крис Хемсворт </vt:lpstr>
      <vt:lpstr>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Составляющие вербального имиджа</vt:lpstr>
      <vt:lpstr>Презентация PowerPoint</vt:lpstr>
      <vt:lpstr>Презентация PowerPoint</vt:lpstr>
      <vt:lpstr>ПРИМЕРЫ ЗАМЕНЫ ФОРМАЛЬНЫХ СЛОВ И СЛОВОСОЧЕТАНИЙ НА НЕФОРМАЛЬНЫЕ СЛОВА И СЛОВОСОЧЕТАНИЯ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СТРУКТУРНЫЕ ЭЛЕМЕНТЫ ИНТЕЛЛЕКТА</vt:lpstr>
      <vt:lpstr>Презентация PowerPoint</vt:lpstr>
      <vt:lpstr>Презентация PowerPoint</vt:lpstr>
      <vt:lpstr>Взаимодействие двух видов памяти</vt:lpstr>
      <vt:lpstr> СТЕРЕОТИП ( от греческого stereos – твердый)</vt:lpstr>
      <vt:lpstr>Позиционирование – это формирование модели мира целевой группы по отношению к субъекту информационной работы – органам ФНС. Позиционирование имеет сверхзадачу – объединение субъекта информационной работы  с целевой группой</vt:lpstr>
      <vt:lpstr>Условные уровни позиционирования PR-объекта</vt:lpstr>
      <vt:lpstr>Презентация PowerPoint</vt:lpstr>
      <vt:lpstr>Презентация PowerPoint</vt:lpstr>
      <vt:lpstr>Презентация PowerPoint</vt:lpstr>
      <vt:lpstr> </vt:lpstr>
    </vt:vector>
  </TitlesOfParts>
  <Company>Организация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АГЕНТСТВО ПО ОБРАЗОВАНИЮ РФ ГОСУДАРСТВЕННОЕ ОБРАЗОВАТЕЛЬНОЕ УЧРЕЖДЕНИЕ ВЫСШЕГО ПРОФЕССИОНАЛЬНОГО ОБРАЗОВАНИЯ ВОЛГО-ВЯТСКАЯ АКАДЕМИЯ ГОСУДАРСТВЕННОЙ СЛУЖБЫ ИНСТИТУТ ПОВЫШЕНИЯ КВАЛИФИКАЦИИ КАФЕДРА ИНФОРМАЦИОННОЙ ПОЛИТИКИ АРСЕНЬЕВА Т.И.</dc:title>
  <dc:creator>User</dc:creator>
  <cp:lastModifiedBy>Таня</cp:lastModifiedBy>
  <cp:revision>327</cp:revision>
  <dcterms:created xsi:type="dcterms:W3CDTF">2009-11-24T09:55:06Z</dcterms:created>
  <dcterms:modified xsi:type="dcterms:W3CDTF">2021-08-13T09:15:57Z</dcterms:modified>
</cp:coreProperties>
</file>